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Mon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Mono-regular.fntdata"/><Relationship Id="rId21" Type="http://schemas.openxmlformats.org/officeDocument/2006/relationships/slide" Target="slides/slide16.xml"/><Relationship Id="rId24" Type="http://schemas.openxmlformats.org/officeDocument/2006/relationships/font" Target="fonts/RobotoMono-italic.fntdata"/><Relationship Id="rId23" Type="http://schemas.openxmlformats.org/officeDocument/2006/relationships/font" Target="fonts/RobotoMon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Mon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jpg>
</file>

<file path=ppt/media/image14.png>
</file>

<file path=ppt/media/image15.png>
</file>

<file path=ppt/media/image16.jpg>
</file>

<file path=ppt/media/image17.png>
</file>

<file path=ppt/media/image18.png>
</file>

<file path=ppt/media/image19.png>
</file>

<file path=ppt/media/image2.jpg>
</file>

<file path=ppt/media/image20.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1285573654_0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g11285573654_0_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20c91712b5_8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20c91712b5_8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(Edward)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the project, we had to create a labelling system for patients to determine whether or not they were successfully weaning off of </a:t>
            </a:r>
            <a:r>
              <a:rPr lang="en"/>
              <a:t>opioids. As this is not an objective thing we had to decide ourselves by what metric we wanted to classify patients as successful or unsuccessful. We decided to use patient data on opioid concentration in urine over multiple discrete time intervals (those being the start date, a year from then, and intervals of 3 months between those), as that would be an indicator of how much they still rely on opioids after a lot of time has elapsed.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[read off slides]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this graph, we can see that the line of best fit is quite negative, so our labelling system would likely classify this patient as successfully weaning off of opioids.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20c91712b5_8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20c91712b5_8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(Edward)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a </a:t>
            </a:r>
            <a:r>
              <a:rPr lang="en"/>
              <a:t>classification</a:t>
            </a:r>
            <a:r>
              <a:rPr lang="en"/>
              <a:t> problem, we were mostly considering a </a:t>
            </a:r>
            <a:r>
              <a:rPr lang="en"/>
              <a:t>Logistic</a:t>
            </a:r>
            <a:r>
              <a:rPr lang="en"/>
              <a:t> Regression or a Support Vector Machine.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20dda462e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20dda462e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 quick overview of how SVMs work, using this diagram we can explain the logic behind binary classification.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We have 2 colors of balls on the table that we want to separate</a:t>
            </a:r>
            <a:endParaRPr/>
          </a:p>
          <a:p>
            <a:pPr indent="-298450" lvl="0" marL="457200" rtl="0" algn="l">
              <a:spcBef>
                <a:spcPts val="0"/>
              </a:spcBef>
              <a:spcAft>
                <a:spcPts val="0"/>
              </a:spcAft>
              <a:buSzPts val="1100"/>
              <a:buChar char="-"/>
            </a:pPr>
            <a:r>
              <a:rPr lang="en"/>
              <a:t>We can draw a line through them and separate them just fine</a:t>
            </a:r>
            <a:endParaRPr/>
          </a:p>
          <a:p>
            <a:pPr indent="-298450" lvl="0" marL="457200" rtl="0" algn="l">
              <a:spcBef>
                <a:spcPts val="0"/>
              </a:spcBef>
              <a:spcAft>
                <a:spcPts val="0"/>
              </a:spcAft>
              <a:buSzPts val="1100"/>
              <a:buChar char="-"/>
            </a:pPr>
            <a:r>
              <a:rPr lang="en"/>
              <a:t>Let’s say someone adds more balls to the table, using the same line we get a decent result however now there is probably a better place to draw that line</a:t>
            </a:r>
            <a:endParaRPr/>
          </a:p>
          <a:p>
            <a:pPr indent="-298450" lvl="0" marL="457200" rtl="0" algn="l">
              <a:spcBef>
                <a:spcPts val="0"/>
              </a:spcBef>
              <a:spcAft>
                <a:spcPts val="0"/>
              </a:spcAft>
              <a:buSzPts val="1100"/>
              <a:buChar char="-"/>
            </a:pPr>
            <a:r>
              <a:rPr lang="en"/>
              <a:t>Now a friend comes in and completely messes up the configuration and it’s almost impossible to draw a line in this space</a:t>
            </a:r>
            <a:endParaRPr/>
          </a:p>
          <a:p>
            <a:pPr indent="-298450" lvl="0" marL="457200" rtl="0" algn="l">
              <a:spcBef>
                <a:spcPts val="0"/>
              </a:spcBef>
              <a:spcAft>
                <a:spcPts val="0"/>
              </a:spcAft>
              <a:buSzPts val="1100"/>
              <a:buChar char="-"/>
            </a:pPr>
            <a:r>
              <a:rPr lang="en"/>
              <a:t>You flip the table, throwing the balls in the air and take a freeze frame, this allows us to draw a sheet or plane to split up our two classes</a:t>
            </a:r>
            <a:endParaRPr/>
          </a:p>
          <a:p>
            <a:pPr indent="-298450" lvl="0" marL="457200" rtl="0" algn="l">
              <a:spcBef>
                <a:spcPts val="0"/>
              </a:spcBef>
              <a:spcAft>
                <a:spcPts val="0"/>
              </a:spcAft>
              <a:buSzPts val="1100"/>
              <a:buChar char="-"/>
            </a:pPr>
            <a:r>
              <a:rPr lang="en"/>
              <a:t>We can then reduce the </a:t>
            </a:r>
            <a:r>
              <a:rPr lang="en"/>
              <a:t>dimensionality</a:t>
            </a:r>
            <a:r>
              <a:rPr lang="en"/>
              <a:t> and see a curvy line that does a good job of classifying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Hafez</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20c833d1b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20c833d1b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Hafez</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That said, we used an SVM to train and fit on a sample of our dataset. Right off the bat we were not too happy with the results, but this was actually expected. Machine learning is about iterative prototyping. We can see that we get a significant amount of False Positives and True Negatives. In the context of our problem this is not the ideal situation. The model has a higher chance of classifying a patient as </a:t>
            </a:r>
            <a:r>
              <a:rPr lang="en"/>
              <a:t>Positively</a:t>
            </a:r>
            <a:r>
              <a:rPr lang="en"/>
              <a:t> recovered, even when the patient is not ready to be released from the program. In an ideal situation we want to reduce the number of False Positives because we would rather keep our patients safe and supervised in our study. A false negative in this situation does not harm anyone as that just means a patient has truly recovered from the addiction but is still a part of the program. The lesson learned in this situation is the </a:t>
            </a:r>
            <a:r>
              <a:rPr lang="en"/>
              <a:t>trade off between recall and precision. Depending on the context of the problem we might favour having more false positives than negative and vice versa.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20c833d1b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20c833d1b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Aidan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20dda462e3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20dda462e3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Aidan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20dda462e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20dda462e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20dda462e3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20dda462e3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20c91712b5_6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20c91712b5_6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20c833d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20c833d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(Emily)</a:t>
            </a:r>
            <a:endParaRPr/>
          </a:p>
          <a:p>
            <a:pPr indent="0" lvl="0" marL="0" rtl="0" algn="l">
              <a:spcBef>
                <a:spcPts val="0"/>
              </a:spcBef>
              <a:spcAft>
                <a:spcPts val="0"/>
              </a:spcAft>
              <a:buNone/>
            </a:pPr>
            <a:r>
              <a:rPr lang="en"/>
              <a:t>Pharmacogenetics - </a:t>
            </a:r>
            <a:r>
              <a:rPr lang="en" sz="1050">
                <a:solidFill>
                  <a:srgbClr val="202124"/>
                </a:solidFill>
                <a:highlight>
                  <a:srgbClr val="FFFFFF"/>
                </a:highlight>
              </a:rPr>
              <a:t>the branch of pharmacology concerned with the effect of genetic factors on reactions to drugs.</a:t>
            </a:r>
            <a:endParaRPr sz="1050">
              <a:solidFill>
                <a:srgbClr val="202124"/>
              </a:solidFill>
              <a:highlight>
                <a:srgbClr val="FFFFFF"/>
              </a:highlight>
            </a:endParaRPr>
          </a:p>
          <a:p>
            <a:pPr indent="0" lvl="0" marL="0" rtl="0" algn="l">
              <a:spcBef>
                <a:spcPts val="0"/>
              </a:spcBef>
              <a:spcAft>
                <a:spcPts val="0"/>
              </a:spcAft>
              <a:buClr>
                <a:schemeClr val="dk1"/>
              </a:buClr>
              <a:buSzPts val="1100"/>
              <a:buFont typeface="Arial"/>
              <a:buNone/>
            </a:pPr>
            <a:r>
              <a:rPr lang="en">
                <a:solidFill>
                  <a:schemeClr val="dk1"/>
                </a:solidFill>
              </a:rPr>
              <a:t>hamilton.ca/public-health/reporting/hamilton-opioid-information-system </a:t>
            </a:r>
            <a:endParaRPr sz="1050">
              <a:solidFill>
                <a:srgbClr val="202124"/>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20c833d1b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20c833d1b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(Emily)</a:t>
            </a:r>
            <a:endParaRPr/>
          </a:p>
          <a:p>
            <a:pPr indent="0" lvl="0" marL="0" rtl="0" algn="l">
              <a:spcBef>
                <a:spcPts val="0"/>
              </a:spcBef>
              <a:spcAft>
                <a:spcPts val="0"/>
              </a:spcAft>
              <a:buNone/>
            </a:pPr>
            <a:r>
              <a:rPr lang="en"/>
              <a:t>The data that was collected pertains to various aspects of the </a:t>
            </a:r>
            <a:r>
              <a:rPr lang="en"/>
              <a:t>patients’</a:t>
            </a:r>
            <a:r>
              <a:rPr lang="en"/>
              <a:t> personal lives in order for the </a:t>
            </a:r>
            <a:r>
              <a:rPr lang="en"/>
              <a:t>researchers</a:t>
            </a:r>
            <a:r>
              <a:rPr lang="en"/>
              <a:t> to draw conclusions based on what may be a contributing factor to recovery. Various ethical considerations are necessary when dealing with real people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20c833d1b0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20c833d1b0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(Omar)</a:t>
            </a:r>
            <a:endParaRPr/>
          </a:p>
          <a:p>
            <a:pPr indent="0" lvl="0" marL="0" rtl="0" algn="l">
              <a:spcBef>
                <a:spcPts val="0"/>
              </a:spcBef>
              <a:spcAft>
                <a:spcPts val="0"/>
              </a:spcAft>
              <a:buNone/>
            </a:pPr>
            <a:r>
              <a:rPr lang="en"/>
              <a:t>In order to maintain patient anonymity, names were replaced with ID numbers. Before even being provided with access to the data, the researchers had us complete a chart review tutorial from the Hamilton Integrated Research Ethics Board to ensure our </a:t>
            </a:r>
            <a:r>
              <a:rPr lang="en"/>
              <a:t>commitment</a:t>
            </a:r>
            <a:r>
              <a:rPr lang="en"/>
              <a:t> to patient safety.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20c833d1b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20c833d1b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(NICK) </a:t>
            </a:r>
            <a:endParaRPr/>
          </a:p>
          <a:p>
            <a:pPr indent="-298450" lvl="0" marL="457200" rtl="0" algn="l">
              <a:spcBef>
                <a:spcPts val="0"/>
              </a:spcBef>
              <a:spcAft>
                <a:spcPts val="0"/>
              </a:spcAft>
              <a:buSzPts val="1100"/>
              <a:buChar char="-"/>
            </a:pPr>
            <a:r>
              <a:rPr lang="en">
                <a:solidFill>
                  <a:schemeClr val="dk1"/>
                </a:solidFill>
              </a:rPr>
              <a:t>Our first task was to clean up the data set we were provided with. We actually spent majority of our time within our project on this task, as there were many factors to consider</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To do the data cleaning we developed and tuned our skills using numpy and pandas (which are common data manipulation python modules)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 also went on to create a labelling system to differentiate between “successful” and “unsuccessful” patients based on the concentration of opiods in their urine over different time periods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This feature engineering step will be discussed more in a further slide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In the end we cut nearly half the patients out of the data set since the data actually consisted of 2 separate studies, and we felt that it would be simpler and more comprehensive if we stuck to only 1 data study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 also cut down the number of data columns significantly, this was done by analyzing the columns that were found to be either mostly empty, mostly zeros, or contain text string, as we wanted to keep everything strictly to numerical data. In the future, natural language processing, or further investigations can be made to re-incorporate any string text into our model.</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20dda462e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20dda462e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(NICK)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This shows the big picture and work flow of the project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Starting with data cleaning and feature engineering as mentioned, followed by data parsing, plotting, and analysis through the use of pandas, numpy, and jupyter notebooks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Lastly the cleaned data was fed into our models, which will discussed later on.</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20c91712b5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20c91712b5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(Edward)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major part of the project was to clean up the data that was given to us, so that it could actually be used to train/fit a machine learning model. Key things we were looking to do were eliminating columns with non-numerical data (like strings), fixing inconsistent data entries, and getting rid of irrelevant data to the study. </a:t>
            </a:r>
            <a:r>
              <a:rPr lang="en">
                <a:solidFill>
                  <a:schemeClr val="dk1"/>
                </a:solidFill>
              </a:rPr>
              <a:t>Something we ran into were</a:t>
            </a:r>
            <a:r>
              <a:rPr lang="en">
                <a:solidFill>
                  <a:schemeClr val="dk1"/>
                </a:solidFill>
              </a:rPr>
              <a:t> data entries that should be numerical but sometimes had units attached to them. </a:t>
            </a:r>
            <a:r>
              <a:rPr lang="en"/>
              <a:t>The main technologies we used to clean up our data were Python and the library pandas, which we used to efficiently clean the data. Throughout the process, we created many iterations of the original dataset, until we had a finalized one which we used to train the machine learning model.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8" name="Shape 38"/>
        <p:cNvGrpSpPr/>
        <p:nvPr/>
      </p:nvGrpSpPr>
      <p:grpSpPr>
        <a:xfrm>
          <a:off x="0" y="0"/>
          <a:ext cx="0" cy="0"/>
          <a:chOff x="0" y="0"/>
          <a:chExt cx="0" cy="0"/>
        </a:xfrm>
      </p:grpSpPr>
      <p:sp>
        <p:nvSpPr>
          <p:cNvPr id="39" name="Google Shape;39;p11"/>
          <p:cNvSpPr txBox="1"/>
          <p:nvPr>
            <p:ph type="title"/>
          </p:nvPr>
        </p:nvSpPr>
        <p:spPr>
          <a:xfrm>
            <a:off x="457110" y="205200"/>
            <a:ext cx="8229300" cy="8586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40" name="Google Shape;40;p11"/>
          <p:cNvSpPr txBox="1"/>
          <p:nvPr>
            <p:ph idx="1" type="body"/>
          </p:nvPr>
        </p:nvSpPr>
        <p:spPr>
          <a:xfrm>
            <a:off x="457110" y="1203390"/>
            <a:ext cx="82293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41" name="Google Shape;41;p11"/>
          <p:cNvSpPr txBox="1"/>
          <p:nvPr>
            <p:ph idx="2" type="body"/>
          </p:nvPr>
        </p:nvSpPr>
        <p:spPr>
          <a:xfrm>
            <a:off x="457110" y="2761560"/>
            <a:ext cx="82293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2" name="Shape 42"/>
        <p:cNvGrpSpPr/>
        <p:nvPr/>
      </p:nvGrpSpPr>
      <p:grpSpPr>
        <a:xfrm>
          <a:off x="0" y="0"/>
          <a:ext cx="0" cy="0"/>
          <a:chOff x="0" y="0"/>
          <a:chExt cx="0" cy="0"/>
        </a:xfrm>
      </p:grpSpPr>
      <p:sp>
        <p:nvSpPr>
          <p:cNvPr id="43" name="Google Shape;43;p12"/>
          <p:cNvSpPr txBox="1"/>
          <p:nvPr>
            <p:ph type="title"/>
          </p:nvPr>
        </p:nvSpPr>
        <p:spPr>
          <a:xfrm>
            <a:off x="457110" y="205200"/>
            <a:ext cx="8229300" cy="8586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44" name="Google Shape;44;p12"/>
          <p:cNvSpPr txBox="1"/>
          <p:nvPr>
            <p:ph idx="1" type="body"/>
          </p:nvPr>
        </p:nvSpPr>
        <p:spPr>
          <a:xfrm>
            <a:off x="457110" y="1203390"/>
            <a:ext cx="40158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45" name="Google Shape;45;p12"/>
          <p:cNvSpPr txBox="1"/>
          <p:nvPr>
            <p:ph idx="2" type="body"/>
          </p:nvPr>
        </p:nvSpPr>
        <p:spPr>
          <a:xfrm>
            <a:off x="4673970" y="1203390"/>
            <a:ext cx="40158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46" name="Google Shape;46;p12"/>
          <p:cNvSpPr txBox="1"/>
          <p:nvPr>
            <p:ph idx="3" type="body"/>
          </p:nvPr>
        </p:nvSpPr>
        <p:spPr>
          <a:xfrm>
            <a:off x="4673970" y="2761560"/>
            <a:ext cx="40158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47" name="Google Shape;47;p12"/>
          <p:cNvSpPr txBox="1"/>
          <p:nvPr>
            <p:ph idx="4" type="body"/>
          </p:nvPr>
        </p:nvSpPr>
        <p:spPr>
          <a:xfrm>
            <a:off x="457110" y="2761560"/>
            <a:ext cx="40158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8" name="Shape 48"/>
        <p:cNvGrpSpPr/>
        <p:nvPr/>
      </p:nvGrpSpPr>
      <p:grpSpPr>
        <a:xfrm>
          <a:off x="0" y="0"/>
          <a:ext cx="0" cy="0"/>
          <a:chOff x="0" y="0"/>
          <a:chExt cx="0" cy="0"/>
        </a:xfrm>
      </p:grpSpPr>
      <p:sp>
        <p:nvSpPr>
          <p:cNvPr id="49" name="Google Shape;49;p13"/>
          <p:cNvSpPr txBox="1"/>
          <p:nvPr>
            <p:ph type="title"/>
          </p:nvPr>
        </p:nvSpPr>
        <p:spPr>
          <a:xfrm>
            <a:off x="457110" y="205200"/>
            <a:ext cx="8229300" cy="8586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0" name="Google Shape;50;p13"/>
          <p:cNvSpPr txBox="1"/>
          <p:nvPr>
            <p:ph idx="1" type="body"/>
          </p:nvPr>
        </p:nvSpPr>
        <p:spPr>
          <a:xfrm>
            <a:off x="457110" y="1203390"/>
            <a:ext cx="26499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1" name="Google Shape;51;p13"/>
          <p:cNvSpPr txBox="1"/>
          <p:nvPr>
            <p:ph idx="2" type="body"/>
          </p:nvPr>
        </p:nvSpPr>
        <p:spPr>
          <a:xfrm>
            <a:off x="3239730" y="1203390"/>
            <a:ext cx="26499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2" name="Google Shape;52;p13"/>
          <p:cNvSpPr txBox="1"/>
          <p:nvPr>
            <p:ph idx="3" type="body"/>
          </p:nvPr>
        </p:nvSpPr>
        <p:spPr>
          <a:xfrm>
            <a:off x="6022350" y="1203390"/>
            <a:ext cx="26499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3" name="Google Shape;53;p13"/>
          <p:cNvSpPr txBox="1"/>
          <p:nvPr>
            <p:ph idx="4" type="body"/>
          </p:nvPr>
        </p:nvSpPr>
        <p:spPr>
          <a:xfrm>
            <a:off x="6022350" y="2761560"/>
            <a:ext cx="26499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4" name="Google Shape;54;p13"/>
          <p:cNvSpPr txBox="1"/>
          <p:nvPr>
            <p:ph idx="5" type="body"/>
          </p:nvPr>
        </p:nvSpPr>
        <p:spPr>
          <a:xfrm>
            <a:off x="3239730" y="2761560"/>
            <a:ext cx="26499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5" name="Google Shape;55;p13"/>
          <p:cNvSpPr txBox="1"/>
          <p:nvPr>
            <p:ph idx="6" type="body"/>
          </p:nvPr>
        </p:nvSpPr>
        <p:spPr>
          <a:xfrm>
            <a:off x="457110" y="2761560"/>
            <a:ext cx="26499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9" name="Shape 9"/>
        <p:cNvGrpSpPr/>
        <p:nvPr/>
      </p:nvGrpSpPr>
      <p:grpSpPr>
        <a:xfrm>
          <a:off x="0" y="0"/>
          <a:ext cx="0" cy="0"/>
          <a:chOff x="0" y="0"/>
          <a:chExt cx="0" cy="0"/>
        </a:xfrm>
      </p:grpSpPr>
      <p:sp>
        <p:nvSpPr>
          <p:cNvPr id="10" name="Google Shape;10;p3"/>
          <p:cNvSpPr txBox="1"/>
          <p:nvPr>
            <p:ph type="title"/>
          </p:nvPr>
        </p:nvSpPr>
        <p:spPr>
          <a:xfrm>
            <a:off x="457110" y="205200"/>
            <a:ext cx="8229300" cy="8586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1" name="Google Shape;11;p3"/>
          <p:cNvSpPr txBox="1"/>
          <p:nvPr>
            <p:ph idx="1" type="subTitle"/>
          </p:nvPr>
        </p:nvSpPr>
        <p:spPr>
          <a:xfrm>
            <a:off x="457110" y="1203390"/>
            <a:ext cx="8229300" cy="2983200"/>
          </a:xfrm>
          <a:prstGeom prst="rect">
            <a:avLst/>
          </a:prstGeom>
          <a:noFill/>
          <a:ln>
            <a:noFill/>
          </a:ln>
        </p:spPr>
        <p:txBody>
          <a:bodyPr anchorCtr="0" anchor="ctr" bIns="0" lIns="0" spcFirstLastPara="1" rIns="0" wrap="square" tIns="0">
            <a:noAutofit/>
          </a:bodyPr>
          <a:lstStyle>
            <a:lvl1pPr lvl="0" rtl="0" algn="l">
              <a:lnSpc>
                <a:spcPct val="90000"/>
              </a:lnSpc>
              <a:spcBef>
                <a:spcPts val="800"/>
              </a:spcBef>
              <a:spcAft>
                <a:spcPts val="0"/>
              </a:spcAft>
              <a:buClr>
                <a:schemeClr val="dk1"/>
              </a:buClr>
              <a:buSzPts val="1400"/>
              <a:buChar char="•"/>
              <a:defRPr/>
            </a:lvl1pPr>
            <a:lvl2pPr lvl="1" rtl="0" algn="l">
              <a:lnSpc>
                <a:spcPct val="90000"/>
              </a:lnSpc>
              <a:spcBef>
                <a:spcPts val="400"/>
              </a:spcBef>
              <a:spcAft>
                <a:spcPts val="0"/>
              </a:spcAft>
              <a:buClr>
                <a:schemeClr val="dk1"/>
              </a:buClr>
              <a:buSzPts val="1400"/>
              <a:buChar char="•"/>
              <a:defRPr/>
            </a:lvl2pPr>
            <a:lvl3pPr lvl="2" rtl="0" algn="l">
              <a:lnSpc>
                <a:spcPct val="90000"/>
              </a:lnSpc>
              <a:spcBef>
                <a:spcPts val="400"/>
              </a:spcBef>
              <a:spcAft>
                <a:spcPts val="0"/>
              </a:spcAft>
              <a:buClr>
                <a:schemeClr val="dk1"/>
              </a:buClr>
              <a:buSzPts val="1400"/>
              <a:buChar char="•"/>
              <a:defRPr/>
            </a:lvl3pPr>
            <a:lvl4pPr lvl="3" rtl="0" algn="l">
              <a:lnSpc>
                <a:spcPct val="90000"/>
              </a:lnSpc>
              <a:spcBef>
                <a:spcPts val="400"/>
              </a:spcBef>
              <a:spcAft>
                <a:spcPts val="0"/>
              </a:spcAft>
              <a:buClr>
                <a:schemeClr val="dk1"/>
              </a:buClr>
              <a:buSzPts val="1400"/>
              <a:buChar char="•"/>
              <a:defRPr/>
            </a:lvl4pPr>
            <a:lvl5pPr lvl="4" rtl="0" algn="l">
              <a:lnSpc>
                <a:spcPct val="90000"/>
              </a:lnSpc>
              <a:spcBef>
                <a:spcPts val="400"/>
              </a:spcBef>
              <a:spcAft>
                <a:spcPts val="0"/>
              </a:spcAft>
              <a:buClr>
                <a:schemeClr val="dk1"/>
              </a:buClr>
              <a:buSzPts val="1400"/>
              <a:buChar char="•"/>
              <a:defRPr/>
            </a:lvl5pPr>
            <a:lvl6pPr lvl="5" rtl="0" algn="l">
              <a:lnSpc>
                <a:spcPct val="90000"/>
              </a:lnSpc>
              <a:spcBef>
                <a:spcPts val="400"/>
              </a:spcBef>
              <a:spcAft>
                <a:spcPts val="0"/>
              </a:spcAft>
              <a:buClr>
                <a:schemeClr val="dk1"/>
              </a:buClr>
              <a:buSzPts val="1400"/>
              <a:buChar char="•"/>
              <a:defRPr/>
            </a:lvl6pPr>
            <a:lvl7pPr lvl="6" rtl="0" algn="l">
              <a:lnSpc>
                <a:spcPct val="90000"/>
              </a:lnSpc>
              <a:spcBef>
                <a:spcPts val="400"/>
              </a:spcBef>
              <a:spcAft>
                <a:spcPts val="0"/>
              </a:spcAft>
              <a:buClr>
                <a:schemeClr val="dk1"/>
              </a:buClr>
              <a:buSzPts val="1400"/>
              <a:buChar char="•"/>
              <a:defRPr/>
            </a:lvl7pPr>
            <a:lvl8pPr lvl="7" rtl="0" algn="l">
              <a:lnSpc>
                <a:spcPct val="90000"/>
              </a:lnSpc>
              <a:spcBef>
                <a:spcPts val="400"/>
              </a:spcBef>
              <a:spcAft>
                <a:spcPts val="0"/>
              </a:spcAft>
              <a:buClr>
                <a:schemeClr val="dk1"/>
              </a:buClr>
              <a:buSzPts val="1400"/>
              <a:buChar char="•"/>
              <a:defRPr/>
            </a:lvl8pPr>
            <a:lvl9pPr lvl="8"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2" name="Shape 12"/>
        <p:cNvGrpSpPr/>
        <p:nvPr/>
      </p:nvGrpSpPr>
      <p:grpSpPr>
        <a:xfrm>
          <a:off x="0" y="0"/>
          <a:ext cx="0" cy="0"/>
          <a:chOff x="0" y="0"/>
          <a:chExt cx="0" cy="0"/>
        </a:xfrm>
      </p:grpSpPr>
      <p:sp>
        <p:nvSpPr>
          <p:cNvPr id="13" name="Google Shape;13;p4"/>
          <p:cNvSpPr txBox="1"/>
          <p:nvPr>
            <p:ph type="title"/>
          </p:nvPr>
        </p:nvSpPr>
        <p:spPr>
          <a:xfrm>
            <a:off x="457110" y="205200"/>
            <a:ext cx="8229300" cy="8586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4" name="Google Shape;14;p4"/>
          <p:cNvSpPr txBox="1"/>
          <p:nvPr>
            <p:ph idx="1" type="body"/>
          </p:nvPr>
        </p:nvSpPr>
        <p:spPr>
          <a:xfrm>
            <a:off x="457110" y="1203390"/>
            <a:ext cx="8229300" cy="29832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5" name="Shape 15"/>
        <p:cNvGrpSpPr/>
        <p:nvPr/>
      </p:nvGrpSpPr>
      <p:grpSpPr>
        <a:xfrm>
          <a:off x="0" y="0"/>
          <a:ext cx="0" cy="0"/>
          <a:chOff x="0" y="0"/>
          <a:chExt cx="0" cy="0"/>
        </a:xfrm>
      </p:grpSpPr>
      <p:sp>
        <p:nvSpPr>
          <p:cNvPr id="16" name="Google Shape;16;p5"/>
          <p:cNvSpPr txBox="1"/>
          <p:nvPr>
            <p:ph type="title"/>
          </p:nvPr>
        </p:nvSpPr>
        <p:spPr>
          <a:xfrm>
            <a:off x="457110" y="205200"/>
            <a:ext cx="8229300" cy="8586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7" name="Google Shape;17;p5"/>
          <p:cNvSpPr txBox="1"/>
          <p:nvPr>
            <p:ph idx="1" type="body"/>
          </p:nvPr>
        </p:nvSpPr>
        <p:spPr>
          <a:xfrm>
            <a:off x="457110" y="1203390"/>
            <a:ext cx="4015800" cy="29832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8" name="Google Shape;18;p5"/>
          <p:cNvSpPr txBox="1"/>
          <p:nvPr>
            <p:ph idx="2" type="body"/>
          </p:nvPr>
        </p:nvSpPr>
        <p:spPr>
          <a:xfrm>
            <a:off x="4673970" y="1203390"/>
            <a:ext cx="4015800" cy="29832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 name="Shape 19"/>
        <p:cNvGrpSpPr/>
        <p:nvPr/>
      </p:nvGrpSpPr>
      <p:grpSpPr>
        <a:xfrm>
          <a:off x="0" y="0"/>
          <a:ext cx="0" cy="0"/>
          <a:chOff x="0" y="0"/>
          <a:chExt cx="0" cy="0"/>
        </a:xfrm>
      </p:grpSpPr>
      <p:sp>
        <p:nvSpPr>
          <p:cNvPr id="20" name="Google Shape;20;p6"/>
          <p:cNvSpPr txBox="1"/>
          <p:nvPr>
            <p:ph type="title"/>
          </p:nvPr>
        </p:nvSpPr>
        <p:spPr>
          <a:xfrm>
            <a:off x="457110" y="205200"/>
            <a:ext cx="8229300" cy="8586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1" name="Shape 21"/>
        <p:cNvGrpSpPr/>
        <p:nvPr/>
      </p:nvGrpSpPr>
      <p:grpSpPr>
        <a:xfrm>
          <a:off x="0" y="0"/>
          <a:ext cx="0" cy="0"/>
          <a:chOff x="0" y="0"/>
          <a:chExt cx="0" cy="0"/>
        </a:xfrm>
      </p:grpSpPr>
      <p:sp>
        <p:nvSpPr>
          <p:cNvPr id="22" name="Google Shape;22;p7"/>
          <p:cNvSpPr txBox="1"/>
          <p:nvPr>
            <p:ph idx="1" type="subTitle"/>
          </p:nvPr>
        </p:nvSpPr>
        <p:spPr>
          <a:xfrm>
            <a:off x="457110" y="205200"/>
            <a:ext cx="8229300" cy="3981000"/>
          </a:xfrm>
          <a:prstGeom prst="rect">
            <a:avLst/>
          </a:prstGeom>
          <a:noFill/>
          <a:ln>
            <a:noFill/>
          </a:ln>
        </p:spPr>
        <p:txBody>
          <a:bodyPr anchorCtr="0" anchor="ctr" bIns="0" lIns="0" spcFirstLastPara="1" rIns="0" wrap="square" tIns="0">
            <a:noAutofit/>
          </a:bodyPr>
          <a:lstStyle>
            <a:lvl1pPr lvl="0" rtl="0" algn="l">
              <a:lnSpc>
                <a:spcPct val="90000"/>
              </a:lnSpc>
              <a:spcBef>
                <a:spcPts val="800"/>
              </a:spcBef>
              <a:spcAft>
                <a:spcPts val="0"/>
              </a:spcAft>
              <a:buClr>
                <a:schemeClr val="dk1"/>
              </a:buClr>
              <a:buSzPts val="1400"/>
              <a:buChar char="•"/>
              <a:defRPr/>
            </a:lvl1pPr>
            <a:lvl2pPr lvl="1" rtl="0" algn="l">
              <a:lnSpc>
                <a:spcPct val="90000"/>
              </a:lnSpc>
              <a:spcBef>
                <a:spcPts val="400"/>
              </a:spcBef>
              <a:spcAft>
                <a:spcPts val="0"/>
              </a:spcAft>
              <a:buClr>
                <a:schemeClr val="dk1"/>
              </a:buClr>
              <a:buSzPts val="1400"/>
              <a:buChar char="•"/>
              <a:defRPr/>
            </a:lvl2pPr>
            <a:lvl3pPr lvl="2" rtl="0" algn="l">
              <a:lnSpc>
                <a:spcPct val="90000"/>
              </a:lnSpc>
              <a:spcBef>
                <a:spcPts val="400"/>
              </a:spcBef>
              <a:spcAft>
                <a:spcPts val="0"/>
              </a:spcAft>
              <a:buClr>
                <a:schemeClr val="dk1"/>
              </a:buClr>
              <a:buSzPts val="1400"/>
              <a:buChar char="•"/>
              <a:defRPr/>
            </a:lvl3pPr>
            <a:lvl4pPr lvl="3" rtl="0" algn="l">
              <a:lnSpc>
                <a:spcPct val="90000"/>
              </a:lnSpc>
              <a:spcBef>
                <a:spcPts val="400"/>
              </a:spcBef>
              <a:spcAft>
                <a:spcPts val="0"/>
              </a:spcAft>
              <a:buClr>
                <a:schemeClr val="dk1"/>
              </a:buClr>
              <a:buSzPts val="1400"/>
              <a:buChar char="•"/>
              <a:defRPr/>
            </a:lvl4pPr>
            <a:lvl5pPr lvl="4" rtl="0" algn="l">
              <a:lnSpc>
                <a:spcPct val="90000"/>
              </a:lnSpc>
              <a:spcBef>
                <a:spcPts val="400"/>
              </a:spcBef>
              <a:spcAft>
                <a:spcPts val="0"/>
              </a:spcAft>
              <a:buClr>
                <a:schemeClr val="dk1"/>
              </a:buClr>
              <a:buSzPts val="1400"/>
              <a:buChar char="•"/>
              <a:defRPr/>
            </a:lvl5pPr>
            <a:lvl6pPr lvl="5" rtl="0" algn="l">
              <a:lnSpc>
                <a:spcPct val="90000"/>
              </a:lnSpc>
              <a:spcBef>
                <a:spcPts val="400"/>
              </a:spcBef>
              <a:spcAft>
                <a:spcPts val="0"/>
              </a:spcAft>
              <a:buClr>
                <a:schemeClr val="dk1"/>
              </a:buClr>
              <a:buSzPts val="1400"/>
              <a:buChar char="•"/>
              <a:defRPr/>
            </a:lvl6pPr>
            <a:lvl7pPr lvl="6" rtl="0" algn="l">
              <a:lnSpc>
                <a:spcPct val="90000"/>
              </a:lnSpc>
              <a:spcBef>
                <a:spcPts val="400"/>
              </a:spcBef>
              <a:spcAft>
                <a:spcPts val="0"/>
              </a:spcAft>
              <a:buClr>
                <a:schemeClr val="dk1"/>
              </a:buClr>
              <a:buSzPts val="1400"/>
              <a:buChar char="•"/>
              <a:defRPr/>
            </a:lvl7pPr>
            <a:lvl8pPr lvl="7" rtl="0" algn="l">
              <a:lnSpc>
                <a:spcPct val="90000"/>
              </a:lnSpc>
              <a:spcBef>
                <a:spcPts val="400"/>
              </a:spcBef>
              <a:spcAft>
                <a:spcPts val="0"/>
              </a:spcAft>
              <a:buClr>
                <a:schemeClr val="dk1"/>
              </a:buClr>
              <a:buSzPts val="1400"/>
              <a:buChar char="•"/>
              <a:defRPr/>
            </a:lvl8pPr>
            <a:lvl9pPr lvl="8"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3" name="Shape 23"/>
        <p:cNvGrpSpPr/>
        <p:nvPr/>
      </p:nvGrpSpPr>
      <p:grpSpPr>
        <a:xfrm>
          <a:off x="0" y="0"/>
          <a:ext cx="0" cy="0"/>
          <a:chOff x="0" y="0"/>
          <a:chExt cx="0" cy="0"/>
        </a:xfrm>
      </p:grpSpPr>
      <p:sp>
        <p:nvSpPr>
          <p:cNvPr id="24" name="Google Shape;24;p8"/>
          <p:cNvSpPr txBox="1"/>
          <p:nvPr>
            <p:ph type="title"/>
          </p:nvPr>
        </p:nvSpPr>
        <p:spPr>
          <a:xfrm>
            <a:off x="457110" y="205200"/>
            <a:ext cx="8229300" cy="8586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25" name="Google Shape;25;p8"/>
          <p:cNvSpPr txBox="1"/>
          <p:nvPr>
            <p:ph idx="1" type="body"/>
          </p:nvPr>
        </p:nvSpPr>
        <p:spPr>
          <a:xfrm>
            <a:off x="457110" y="1203390"/>
            <a:ext cx="40158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6" name="Google Shape;26;p8"/>
          <p:cNvSpPr txBox="1"/>
          <p:nvPr>
            <p:ph idx="2" type="body"/>
          </p:nvPr>
        </p:nvSpPr>
        <p:spPr>
          <a:xfrm>
            <a:off x="457110" y="2761560"/>
            <a:ext cx="40158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27" name="Google Shape;27;p8"/>
          <p:cNvSpPr txBox="1"/>
          <p:nvPr>
            <p:ph idx="3" type="body"/>
          </p:nvPr>
        </p:nvSpPr>
        <p:spPr>
          <a:xfrm>
            <a:off x="4673970" y="1203390"/>
            <a:ext cx="4015800" cy="29832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8" name="Shape 28"/>
        <p:cNvGrpSpPr/>
        <p:nvPr/>
      </p:nvGrpSpPr>
      <p:grpSpPr>
        <a:xfrm>
          <a:off x="0" y="0"/>
          <a:ext cx="0" cy="0"/>
          <a:chOff x="0" y="0"/>
          <a:chExt cx="0" cy="0"/>
        </a:xfrm>
      </p:grpSpPr>
      <p:sp>
        <p:nvSpPr>
          <p:cNvPr id="29" name="Google Shape;29;p9"/>
          <p:cNvSpPr txBox="1"/>
          <p:nvPr>
            <p:ph type="title"/>
          </p:nvPr>
        </p:nvSpPr>
        <p:spPr>
          <a:xfrm>
            <a:off x="457110" y="205200"/>
            <a:ext cx="8229300" cy="8586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30" name="Google Shape;30;p9"/>
          <p:cNvSpPr txBox="1"/>
          <p:nvPr>
            <p:ph idx="1" type="body"/>
          </p:nvPr>
        </p:nvSpPr>
        <p:spPr>
          <a:xfrm>
            <a:off x="457110" y="1203390"/>
            <a:ext cx="4015800" cy="29832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31" name="Google Shape;31;p9"/>
          <p:cNvSpPr txBox="1"/>
          <p:nvPr>
            <p:ph idx="2" type="body"/>
          </p:nvPr>
        </p:nvSpPr>
        <p:spPr>
          <a:xfrm>
            <a:off x="4673970" y="1203390"/>
            <a:ext cx="40158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32" name="Google Shape;32;p9"/>
          <p:cNvSpPr txBox="1"/>
          <p:nvPr>
            <p:ph idx="3" type="body"/>
          </p:nvPr>
        </p:nvSpPr>
        <p:spPr>
          <a:xfrm>
            <a:off x="4673970" y="2761560"/>
            <a:ext cx="40158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3" name="Shape 33"/>
        <p:cNvGrpSpPr/>
        <p:nvPr/>
      </p:nvGrpSpPr>
      <p:grpSpPr>
        <a:xfrm>
          <a:off x="0" y="0"/>
          <a:ext cx="0" cy="0"/>
          <a:chOff x="0" y="0"/>
          <a:chExt cx="0" cy="0"/>
        </a:xfrm>
      </p:grpSpPr>
      <p:sp>
        <p:nvSpPr>
          <p:cNvPr id="34" name="Google Shape;34;p10"/>
          <p:cNvSpPr txBox="1"/>
          <p:nvPr>
            <p:ph type="title"/>
          </p:nvPr>
        </p:nvSpPr>
        <p:spPr>
          <a:xfrm>
            <a:off x="457110" y="205200"/>
            <a:ext cx="8229300" cy="858600"/>
          </a:xfrm>
          <a:prstGeom prst="rect">
            <a:avLst/>
          </a:prstGeom>
          <a:noFill/>
          <a:ln>
            <a:noFill/>
          </a:ln>
        </p:spPr>
        <p:txBody>
          <a:bodyPr anchorCtr="0" anchor="ctr" bIns="0" lIns="0" spcFirstLastPara="1" rIns="0" wrap="square" tIns="0">
            <a:no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35" name="Google Shape;35;p10"/>
          <p:cNvSpPr txBox="1"/>
          <p:nvPr>
            <p:ph idx="1" type="body"/>
          </p:nvPr>
        </p:nvSpPr>
        <p:spPr>
          <a:xfrm>
            <a:off x="457110" y="1203390"/>
            <a:ext cx="40158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36" name="Google Shape;36;p10"/>
          <p:cNvSpPr txBox="1"/>
          <p:nvPr>
            <p:ph idx="2" type="body"/>
          </p:nvPr>
        </p:nvSpPr>
        <p:spPr>
          <a:xfrm>
            <a:off x="4673970" y="1203390"/>
            <a:ext cx="40158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37" name="Google Shape;37;p10"/>
          <p:cNvSpPr txBox="1"/>
          <p:nvPr>
            <p:ph idx="3" type="body"/>
          </p:nvPr>
        </p:nvSpPr>
        <p:spPr>
          <a:xfrm>
            <a:off x="457110" y="2761560"/>
            <a:ext cx="8229300" cy="1422600"/>
          </a:xfrm>
          <a:prstGeom prst="rect">
            <a:avLst/>
          </a:prstGeom>
          <a:noFill/>
          <a:ln>
            <a:noFill/>
          </a:ln>
        </p:spPr>
        <p:txBody>
          <a:bodyPr anchorCtr="0" anchor="t" bIns="0" lIns="0" spcFirstLastPara="1" rIns="0" wrap="square" tIns="0">
            <a:no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110" y="205200"/>
            <a:ext cx="8229300" cy="85830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3300"/>
              <a:buFont typeface="Arial"/>
              <a:buNone/>
              <a:defRPr b="0" i="0" sz="33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457110" y="1203390"/>
            <a:ext cx="8229300" cy="2982600"/>
          </a:xfrm>
          <a:prstGeom prst="rect">
            <a:avLst/>
          </a:prstGeom>
          <a:noFill/>
          <a:ln>
            <a:noFill/>
          </a:ln>
        </p:spPr>
        <p:txBody>
          <a:bodyPr anchorCtr="0" anchor="t" bIns="0" lIns="0" spcFirstLastPara="1" rIns="0" wrap="square" tIns="0">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2.jpg"/><Relationship Id="rId4" Type="http://schemas.openxmlformats.org/officeDocument/2006/relationships/image" Target="../media/image20.jpg"/><Relationship Id="rId9" Type="http://schemas.openxmlformats.org/officeDocument/2006/relationships/image" Target="../media/image13.jpg"/><Relationship Id="rId5" Type="http://schemas.openxmlformats.org/officeDocument/2006/relationships/image" Target="../media/image4.png"/><Relationship Id="rId6" Type="http://schemas.openxmlformats.org/officeDocument/2006/relationships/image" Target="../media/image16.jpg"/><Relationship Id="rId7" Type="http://schemas.openxmlformats.org/officeDocument/2006/relationships/image" Target="../media/image1.png"/><Relationship Id="rId8"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10.png"/><Relationship Id="rId7" Type="http://schemas.openxmlformats.org/officeDocument/2006/relationships/image" Target="../media/image8.png"/><Relationship Id="rId8"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p:nvPr/>
        </p:nvSpPr>
        <p:spPr>
          <a:xfrm>
            <a:off x="434860" y="1199665"/>
            <a:ext cx="8274300" cy="1514700"/>
          </a:xfrm>
          <a:prstGeom prst="rect">
            <a:avLst/>
          </a:prstGeom>
          <a:noFill/>
          <a:ln>
            <a:noFill/>
          </a:ln>
        </p:spPr>
        <p:txBody>
          <a:bodyPr anchorCtr="0" anchor="b" bIns="33750" lIns="67500" spcFirstLastPara="1" rIns="67500" wrap="square" tIns="33750">
            <a:noAutofit/>
          </a:bodyPr>
          <a:lstStyle/>
          <a:p>
            <a:pPr indent="0" lvl="0" marL="0" marR="0" rtl="0" algn="ctr">
              <a:lnSpc>
                <a:spcPct val="100000"/>
              </a:lnSpc>
              <a:spcBef>
                <a:spcPts val="0"/>
              </a:spcBef>
              <a:spcAft>
                <a:spcPts val="0"/>
              </a:spcAft>
              <a:buClr>
                <a:srgbClr val="000000"/>
              </a:buClr>
              <a:buSzPts val="3300"/>
              <a:buFont typeface="Arial"/>
              <a:buNone/>
            </a:pPr>
            <a:r>
              <a:rPr b="1" lang="en" sz="4100">
                <a:latin typeface="Avenir"/>
                <a:ea typeface="Avenir"/>
                <a:cs typeface="Avenir"/>
                <a:sym typeface="Avenir"/>
              </a:rPr>
              <a:t>POST Study Project</a:t>
            </a:r>
            <a:endParaRPr b="1" sz="4100">
              <a:latin typeface="Avenir"/>
              <a:ea typeface="Avenir"/>
              <a:cs typeface="Avenir"/>
              <a:sym typeface="Avenir"/>
            </a:endParaRPr>
          </a:p>
          <a:p>
            <a:pPr indent="0" lvl="0" marL="0" marR="0" rtl="0" algn="ctr">
              <a:lnSpc>
                <a:spcPct val="100000"/>
              </a:lnSpc>
              <a:spcBef>
                <a:spcPts val="0"/>
              </a:spcBef>
              <a:spcAft>
                <a:spcPts val="0"/>
              </a:spcAft>
              <a:buClr>
                <a:srgbClr val="000000"/>
              </a:buClr>
              <a:buSzPts val="3300"/>
              <a:buFont typeface="Arial"/>
              <a:buNone/>
            </a:pPr>
            <a:r>
              <a:t/>
            </a:r>
            <a:endParaRPr b="1" sz="2400">
              <a:latin typeface="Avenir"/>
              <a:ea typeface="Avenir"/>
              <a:cs typeface="Avenir"/>
              <a:sym typeface="Avenir"/>
            </a:endParaRPr>
          </a:p>
          <a:p>
            <a:pPr indent="0" lvl="0" marL="0" marR="0" rtl="0" algn="ctr">
              <a:lnSpc>
                <a:spcPct val="100000"/>
              </a:lnSpc>
              <a:spcBef>
                <a:spcPts val="0"/>
              </a:spcBef>
              <a:spcAft>
                <a:spcPts val="0"/>
              </a:spcAft>
              <a:buClr>
                <a:srgbClr val="000000"/>
              </a:buClr>
              <a:buSzPts val="3300"/>
              <a:buFont typeface="Arial"/>
              <a:buNone/>
            </a:pPr>
            <a:r>
              <a:rPr b="1" lang="en" sz="2400">
                <a:latin typeface="Avenir"/>
                <a:ea typeface="Avenir"/>
                <a:cs typeface="Avenir"/>
                <a:sym typeface="Avenir"/>
              </a:rPr>
              <a:t>Mac AI Projects Expo</a:t>
            </a:r>
            <a:endParaRPr b="1" sz="2400">
              <a:latin typeface="Avenir"/>
              <a:ea typeface="Avenir"/>
              <a:cs typeface="Avenir"/>
              <a:sym typeface="Avenir"/>
            </a:endParaRPr>
          </a:p>
        </p:txBody>
      </p:sp>
      <p:sp>
        <p:nvSpPr>
          <p:cNvPr id="61" name="Google Shape;61;p14"/>
          <p:cNvSpPr/>
          <p:nvPr/>
        </p:nvSpPr>
        <p:spPr>
          <a:xfrm>
            <a:off x="1683575" y="2714375"/>
            <a:ext cx="6014100" cy="1514700"/>
          </a:xfrm>
          <a:prstGeom prst="rect">
            <a:avLst/>
          </a:prstGeom>
          <a:noFill/>
          <a:ln>
            <a:noFill/>
          </a:ln>
        </p:spPr>
        <p:txBody>
          <a:bodyPr anchorCtr="0" anchor="t" bIns="33750" lIns="67500" spcFirstLastPara="1" rIns="67500" wrap="square" tIns="33750">
            <a:noAutofit/>
          </a:bodyPr>
          <a:lstStyle/>
          <a:p>
            <a:pPr indent="0" lvl="0" marL="0" marR="0" rtl="0" algn="ctr">
              <a:lnSpc>
                <a:spcPct val="100000"/>
              </a:lnSpc>
              <a:spcBef>
                <a:spcPts val="800"/>
              </a:spcBef>
              <a:spcAft>
                <a:spcPts val="0"/>
              </a:spcAft>
              <a:buClr>
                <a:srgbClr val="000000"/>
              </a:buClr>
              <a:buSzPts val="1800"/>
              <a:buFont typeface="Arial"/>
              <a:buNone/>
            </a:pPr>
            <a:r>
              <a:t/>
            </a:r>
            <a:endParaRPr i="1" sz="1800">
              <a:solidFill>
                <a:srgbClr val="666666"/>
              </a:solidFill>
            </a:endParaRPr>
          </a:p>
          <a:p>
            <a:pPr indent="0" lvl="0" marL="0" marR="0" rtl="0" algn="ctr">
              <a:lnSpc>
                <a:spcPct val="100000"/>
              </a:lnSpc>
              <a:spcBef>
                <a:spcPts val="800"/>
              </a:spcBef>
              <a:spcAft>
                <a:spcPts val="0"/>
              </a:spcAft>
              <a:buClr>
                <a:srgbClr val="000000"/>
              </a:buClr>
              <a:buSzPts val="1800"/>
              <a:buFont typeface="Arial"/>
              <a:buNone/>
            </a:pPr>
            <a:r>
              <a:rPr b="1" i="1" lang="en" sz="1800">
                <a:solidFill>
                  <a:srgbClr val="666666"/>
                </a:solidFill>
              </a:rPr>
              <a:t>Project Leads:</a:t>
            </a:r>
            <a:r>
              <a:rPr i="1" lang="en" sz="1800">
                <a:solidFill>
                  <a:srgbClr val="666666"/>
                </a:solidFill>
              </a:rPr>
              <a:t> </a:t>
            </a:r>
            <a:r>
              <a:rPr i="1" lang="en" sz="1800">
                <a:solidFill>
                  <a:srgbClr val="666666"/>
                </a:solidFill>
              </a:rPr>
              <a:t>Hafez Issa, Nicholas Mateus</a:t>
            </a:r>
            <a:endParaRPr i="1" sz="1800">
              <a:solidFill>
                <a:srgbClr val="666666"/>
              </a:solidFill>
            </a:endParaRPr>
          </a:p>
          <a:p>
            <a:pPr indent="0" lvl="0" marL="0" marR="0" rtl="0" algn="ctr">
              <a:lnSpc>
                <a:spcPct val="100000"/>
              </a:lnSpc>
              <a:spcBef>
                <a:spcPts val="800"/>
              </a:spcBef>
              <a:spcAft>
                <a:spcPts val="0"/>
              </a:spcAft>
              <a:buClr>
                <a:srgbClr val="000000"/>
              </a:buClr>
              <a:buSzPts val="1800"/>
              <a:buFont typeface="Arial"/>
              <a:buNone/>
            </a:pPr>
            <a:r>
              <a:rPr b="1" i="1" lang="en" sz="1800">
                <a:solidFill>
                  <a:srgbClr val="666666"/>
                </a:solidFill>
              </a:rPr>
              <a:t>Project Members:</a:t>
            </a:r>
            <a:r>
              <a:rPr i="1" lang="en" sz="1800">
                <a:solidFill>
                  <a:srgbClr val="666666"/>
                </a:solidFill>
              </a:rPr>
              <a:t> </a:t>
            </a:r>
            <a:r>
              <a:rPr i="1" lang="en" sz="1800">
                <a:solidFill>
                  <a:srgbClr val="666666"/>
                </a:solidFill>
              </a:rPr>
              <a:t>Aidan Mathew, Omar Muhammad, Leiah Nay, Emily Perica, Edward Zhuang</a:t>
            </a:r>
            <a:endParaRPr i="1" sz="1800">
              <a:solidFill>
                <a:srgbClr val="666666"/>
              </a:solidFill>
            </a:endParaRPr>
          </a:p>
          <a:p>
            <a:pPr indent="0" lvl="0" marL="0" marR="0" rtl="0" algn="l">
              <a:lnSpc>
                <a:spcPct val="100000"/>
              </a:lnSpc>
              <a:spcBef>
                <a:spcPts val="800"/>
              </a:spcBef>
              <a:spcAft>
                <a:spcPts val="0"/>
              </a:spcAft>
              <a:buClr>
                <a:srgbClr val="000000"/>
              </a:buClr>
              <a:buSzPts val="1800"/>
              <a:buFont typeface="Arial"/>
              <a:buNone/>
            </a:pPr>
            <a:r>
              <a:t/>
            </a:r>
            <a:endParaRPr i="1" sz="1800">
              <a:solidFill>
                <a:srgbClr val="666666"/>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3"/>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Feature Engineering: Labelling Patients</a:t>
            </a:r>
            <a:endParaRPr/>
          </a:p>
        </p:txBody>
      </p:sp>
      <p:sp>
        <p:nvSpPr>
          <p:cNvPr id="148" name="Google Shape;148;p23"/>
          <p:cNvSpPr txBox="1"/>
          <p:nvPr>
            <p:ph idx="1" type="subTitle"/>
          </p:nvPr>
        </p:nvSpPr>
        <p:spPr>
          <a:xfrm>
            <a:off x="457104" y="1203400"/>
            <a:ext cx="4878900" cy="2983200"/>
          </a:xfrm>
          <a:prstGeom prst="rect">
            <a:avLst/>
          </a:prstGeom>
        </p:spPr>
        <p:txBody>
          <a:bodyPr anchorCtr="0" anchor="t" bIns="0" lIns="0" spcFirstLastPara="1" rIns="0" wrap="square" tIns="0">
            <a:noAutofit/>
          </a:bodyPr>
          <a:lstStyle/>
          <a:p>
            <a:pPr indent="-317500" lvl="0" marL="457200" rtl="0" algn="l">
              <a:lnSpc>
                <a:spcPct val="115000"/>
              </a:lnSpc>
              <a:spcBef>
                <a:spcPts val="800"/>
              </a:spcBef>
              <a:spcAft>
                <a:spcPts val="0"/>
              </a:spcAft>
              <a:buSzPts val="1400"/>
              <a:buChar char="●"/>
            </a:pPr>
            <a:r>
              <a:rPr lang="en"/>
              <a:t>Given patient data on opioid concentration in urine over multiple discrete time intervals, we drew a line of best fit and classified patients with a significantly negative slope as </a:t>
            </a:r>
            <a:r>
              <a:rPr lang="en"/>
              <a:t>successfully treated</a:t>
            </a:r>
            <a:endParaRPr/>
          </a:p>
          <a:p>
            <a:pPr indent="-317500" lvl="0" marL="457200" rtl="0" algn="l">
              <a:lnSpc>
                <a:spcPct val="115000"/>
              </a:lnSpc>
              <a:spcBef>
                <a:spcPts val="0"/>
              </a:spcBef>
              <a:spcAft>
                <a:spcPts val="0"/>
              </a:spcAft>
              <a:buSzPts val="1400"/>
              <a:buChar char="●"/>
            </a:pPr>
            <a:r>
              <a:rPr lang="en"/>
              <a:t>For this, we used </a:t>
            </a:r>
            <a:r>
              <a:rPr i="1" lang="en"/>
              <a:t>numpy </a:t>
            </a:r>
            <a:r>
              <a:rPr lang="en"/>
              <a:t>as well as </a:t>
            </a:r>
            <a:r>
              <a:rPr i="1" lang="en"/>
              <a:t>matplotlib </a:t>
            </a:r>
            <a:r>
              <a:rPr lang="en"/>
              <a:t>to analyse our findings</a:t>
            </a:r>
            <a:endParaRPr/>
          </a:p>
        </p:txBody>
      </p:sp>
      <p:sp>
        <p:nvSpPr>
          <p:cNvPr id="149" name="Google Shape;149;p23"/>
          <p:cNvSpPr txBox="1"/>
          <p:nvPr/>
        </p:nvSpPr>
        <p:spPr>
          <a:xfrm>
            <a:off x="6423475" y="3442225"/>
            <a:ext cx="17835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Time of urine test</a:t>
            </a:r>
            <a:endParaRPr sz="1200"/>
          </a:p>
        </p:txBody>
      </p:sp>
      <p:sp>
        <p:nvSpPr>
          <p:cNvPr id="150" name="Google Shape;150;p23"/>
          <p:cNvSpPr txBox="1"/>
          <p:nvPr/>
        </p:nvSpPr>
        <p:spPr>
          <a:xfrm rot="-5400000">
            <a:off x="4508300" y="2345113"/>
            <a:ext cx="23808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t>Opioid concentration in urine</a:t>
            </a:r>
            <a:endParaRPr sz="1200"/>
          </a:p>
        </p:txBody>
      </p:sp>
      <p:pic>
        <p:nvPicPr>
          <p:cNvPr id="151" name="Google Shape;151;p23"/>
          <p:cNvPicPr preferRelativeResize="0"/>
          <p:nvPr/>
        </p:nvPicPr>
        <p:blipFill>
          <a:blip r:embed="rId3">
            <a:alphaModFix/>
          </a:blip>
          <a:stretch>
            <a:fillRect/>
          </a:stretch>
        </p:blipFill>
        <p:spPr>
          <a:xfrm>
            <a:off x="5838953" y="1534900"/>
            <a:ext cx="2952545" cy="1989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Choosing an ML Model</a:t>
            </a:r>
            <a:endParaRPr/>
          </a:p>
        </p:txBody>
      </p:sp>
      <p:sp>
        <p:nvSpPr>
          <p:cNvPr id="157" name="Google Shape;157;p24"/>
          <p:cNvSpPr txBox="1"/>
          <p:nvPr>
            <p:ph idx="1" type="subTitle"/>
          </p:nvPr>
        </p:nvSpPr>
        <p:spPr>
          <a:xfrm>
            <a:off x="457100" y="1063800"/>
            <a:ext cx="3786300" cy="3122700"/>
          </a:xfrm>
          <a:prstGeom prst="rect">
            <a:avLst/>
          </a:prstGeom>
        </p:spPr>
        <p:txBody>
          <a:bodyPr anchorCtr="0" anchor="t" bIns="0" lIns="0" spcFirstLastPara="1" rIns="0" wrap="square" tIns="0">
            <a:noAutofit/>
          </a:bodyPr>
          <a:lstStyle/>
          <a:p>
            <a:pPr indent="-336550" lvl="0" marL="457200" rtl="0" algn="l">
              <a:lnSpc>
                <a:spcPct val="115000"/>
              </a:lnSpc>
              <a:spcBef>
                <a:spcPts val="800"/>
              </a:spcBef>
              <a:spcAft>
                <a:spcPts val="0"/>
              </a:spcAft>
              <a:buSzPts val="1700"/>
              <a:buChar char="•"/>
            </a:pPr>
            <a:r>
              <a:rPr lang="en" sz="1700"/>
              <a:t>Our task is a classification problem, because we want to classify patients </a:t>
            </a:r>
            <a:r>
              <a:rPr lang="en" sz="1700"/>
              <a:t>based on a set of inputs (patient dataset), into </a:t>
            </a:r>
            <a:r>
              <a:rPr lang="en" sz="1700"/>
              <a:t>discrete categories (successful treatment or not)</a:t>
            </a:r>
            <a:endParaRPr sz="1700"/>
          </a:p>
          <a:p>
            <a:pPr indent="-336550" lvl="0" marL="457200" rtl="0" algn="l">
              <a:lnSpc>
                <a:spcPct val="115000"/>
              </a:lnSpc>
              <a:spcBef>
                <a:spcPts val="0"/>
              </a:spcBef>
              <a:spcAft>
                <a:spcPts val="0"/>
              </a:spcAft>
              <a:buSzPts val="1700"/>
              <a:buChar char="•"/>
            </a:pPr>
            <a:r>
              <a:rPr lang="en" sz="1700"/>
              <a:t>We decided to use a Support Vector Machine (SVM) because they are most effective in high dimensional spaces</a:t>
            </a:r>
            <a:endParaRPr sz="1700"/>
          </a:p>
        </p:txBody>
      </p:sp>
      <p:pic>
        <p:nvPicPr>
          <p:cNvPr id="158" name="Google Shape;158;p24"/>
          <p:cNvPicPr preferRelativeResize="0"/>
          <p:nvPr/>
        </p:nvPicPr>
        <p:blipFill>
          <a:blip r:embed="rId3">
            <a:alphaModFix/>
          </a:blip>
          <a:stretch>
            <a:fillRect/>
          </a:stretch>
        </p:blipFill>
        <p:spPr>
          <a:xfrm>
            <a:off x="4243400" y="1063800"/>
            <a:ext cx="4443001" cy="3338051"/>
          </a:xfrm>
          <a:prstGeom prst="rect">
            <a:avLst/>
          </a:prstGeom>
          <a:noFill/>
          <a:ln>
            <a:noFill/>
          </a:ln>
        </p:spPr>
      </p:pic>
      <p:sp>
        <p:nvSpPr>
          <p:cNvPr id="159" name="Google Shape;159;p24"/>
          <p:cNvSpPr/>
          <p:nvPr/>
        </p:nvSpPr>
        <p:spPr>
          <a:xfrm>
            <a:off x="4251225" y="3330325"/>
            <a:ext cx="1072200" cy="259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5"/>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Support Vector Machines</a:t>
            </a:r>
            <a:endParaRPr/>
          </a:p>
        </p:txBody>
      </p:sp>
      <p:pic>
        <p:nvPicPr>
          <p:cNvPr id="165" name="Google Shape;165;p25"/>
          <p:cNvPicPr preferRelativeResize="0"/>
          <p:nvPr/>
        </p:nvPicPr>
        <p:blipFill rotWithShape="1">
          <a:blip r:embed="rId3">
            <a:alphaModFix/>
          </a:blip>
          <a:srcRect b="1233" l="2196" r="1483" t="13725"/>
          <a:stretch/>
        </p:blipFill>
        <p:spPr>
          <a:xfrm>
            <a:off x="2852950" y="1063800"/>
            <a:ext cx="3463875" cy="32103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Results</a:t>
            </a:r>
            <a:endParaRPr/>
          </a:p>
        </p:txBody>
      </p:sp>
      <p:sp>
        <p:nvSpPr>
          <p:cNvPr id="171" name="Google Shape;171;p26"/>
          <p:cNvSpPr txBox="1"/>
          <p:nvPr/>
        </p:nvSpPr>
        <p:spPr>
          <a:xfrm>
            <a:off x="1178450" y="1136850"/>
            <a:ext cx="34503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1"/>
                </a:solidFill>
                <a:latin typeface="Roboto Mono"/>
                <a:ea typeface="Roboto Mono"/>
                <a:cs typeface="Roboto Mono"/>
                <a:sym typeface="Roboto Mono"/>
              </a:rPr>
              <a:t>model = SVC()</a:t>
            </a:r>
            <a:endParaRPr sz="15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500">
                <a:solidFill>
                  <a:schemeClr val="dk1"/>
                </a:solidFill>
                <a:latin typeface="Roboto Mono"/>
                <a:ea typeface="Roboto Mono"/>
                <a:cs typeface="Roboto Mono"/>
                <a:sym typeface="Roboto Mono"/>
              </a:rPr>
              <a:t>model.fit(X_train, y_train)</a:t>
            </a:r>
            <a:endParaRPr sz="15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1500">
                <a:solidFill>
                  <a:schemeClr val="dk1"/>
                </a:solidFill>
                <a:latin typeface="Roboto Mono"/>
                <a:ea typeface="Roboto Mono"/>
                <a:cs typeface="Roboto Mono"/>
                <a:sym typeface="Roboto Mono"/>
              </a:rPr>
              <a:t>pred = model.predict(X_test)</a:t>
            </a:r>
            <a:endParaRPr sz="1500">
              <a:solidFill>
                <a:schemeClr val="dk1"/>
              </a:solidFill>
              <a:latin typeface="Roboto Mono"/>
              <a:ea typeface="Roboto Mono"/>
              <a:cs typeface="Roboto Mono"/>
              <a:sym typeface="Roboto Mono"/>
            </a:endParaRPr>
          </a:p>
        </p:txBody>
      </p:sp>
      <p:sp>
        <p:nvSpPr>
          <p:cNvPr id="172" name="Google Shape;172;p26"/>
          <p:cNvSpPr txBox="1"/>
          <p:nvPr/>
        </p:nvSpPr>
        <p:spPr>
          <a:xfrm>
            <a:off x="1178450" y="1921500"/>
            <a:ext cx="67866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1"/>
                </a:solidFill>
                <a:latin typeface="Roboto Mono"/>
                <a:ea typeface="Roboto Mono"/>
                <a:cs typeface="Roboto Mono"/>
                <a:sym typeface="Roboto Mono"/>
              </a:rPr>
              <a:t>print(confusion_matrix(y_test, pred, labels=[1,0]))</a:t>
            </a:r>
            <a:endParaRPr sz="1500">
              <a:solidFill>
                <a:schemeClr val="dk1"/>
              </a:solidFill>
              <a:latin typeface="Roboto Mono"/>
              <a:ea typeface="Roboto Mono"/>
              <a:cs typeface="Roboto Mono"/>
              <a:sym typeface="Roboto Mono"/>
            </a:endParaRPr>
          </a:p>
        </p:txBody>
      </p:sp>
      <p:sp>
        <p:nvSpPr>
          <p:cNvPr id="173" name="Google Shape;173;p26"/>
          <p:cNvSpPr txBox="1"/>
          <p:nvPr/>
        </p:nvSpPr>
        <p:spPr>
          <a:xfrm>
            <a:off x="3437150" y="2560225"/>
            <a:ext cx="22692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dk1"/>
                </a:solidFill>
                <a:latin typeface="Roboto Mono"/>
                <a:ea typeface="Roboto Mono"/>
                <a:cs typeface="Roboto Mono"/>
                <a:sym typeface="Roboto Mono"/>
              </a:rPr>
              <a:t>[[43 81]</a:t>
            </a:r>
            <a:endParaRPr sz="3000">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sz="3000">
                <a:solidFill>
                  <a:schemeClr val="dk1"/>
                </a:solidFill>
                <a:latin typeface="Roboto Mono"/>
                <a:ea typeface="Roboto Mono"/>
                <a:cs typeface="Roboto Mono"/>
                <a:sym typeface="Roboto Mono"/>
              </a:rPr>
              <a:t> [20 89]]</a:t>
            </a:r>
            <a:endParaRPr sz="3000">
              <a:solidFill>
                <a:schemeClr val="dk1"/>
              </a:solidFill>
              <a:latin typeface="Roboto Mono"/>
              <a:ea typeface="Roboto Mono"/>
              <a:cs typeface="Roboto Mono"/>
              <a:sym typeface="Roboto Mono"/>
            </a:endParaRPr>
          </a:p>
        </p:txBody>
      </p:sp>
      <p:sp>
        <p:nvSpPr>
          <p:cNvPr id="174" name="Google Shape;174;p26"/>
          <p:cNvSpPr txBox="1"/>
          <p:nvPr/>
        </p:nvSpPr>
        <p:spPr>
          <a:xfrm>
            <a:off x="3525300" y="2560225"/>
            <a:ext cx="32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cxnSp>
        <p:nvCxnSpPr>
          <p:cNvPr id="175" name="Google Shape;175;p26"/>
          <p:cNvCxnSpPr/>
          <p:nvPr/>
        </p:nvCxnSpPr>
        <p:spPr>
          <a:xfrm rot="10800000">
            <a:off x="2655471" y="2701504"/>
            <a:ext cx="1296900" cy="189300"/>
          </a:xfrm>
          <a:prstGeom prst="bentConnector3">
            <a:avLst>
              <a:gd fmla="val 50000" name="adj1"/>
            </a:avLst>
          </a:prstGeom>
          <a:noFill/>
          <a:ln cap="flat" cmpd="sng" w="9525">
            <a:solidFill>
              <a:schemeClr val="dk2"/>
            </a:solidFill>
            <a:prstDash val="solid"/>
            <a:round/>
            <a:headEnd len="med" w="med" type="stealth"/>
            <a:tailEnd len="med" w="med" type="none"/>
          </a:ln>
        </p:spPr>
      </p:cxnSp>
      <p:sp>
        <p:nvSpPr>
          <p:cNvPr id="176" name="Google Shape;176;p26"/>
          <p:cNvSpPr txBox="1"/>
          <p:nvPr/>
        </p:nvSpPr>
        <p:spPr>
          <a:xfrm>
            <a:off x="2017225" y="2437950"/>
            <a:ext cx="1020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t>True Positives</a:t>
            </a:r>
            <a:endParaRPr sz="1300"/>
          </a:p>
        </p:txBody>
      </p:sp>
      <p:cxnSp>
        <p:nvCxnSpPr>
          <p:cNvPr id="177" name="Google Shape;177;p26"/>
          <p:cNvCxnSpPr/>
          <p:nvPr/>
        </p:nvCxnSpPr>
        <p:spPr>
          <a:xfrm flipH="1">
            <a:off x="2716525" y="3343800"/>
            <a:ext cx="1235700" cy="236400"/>
          </a:xfrm>
          <a:prstGeom prst="bentConnector3">
            <a:avLst>
              <a:gd fmla="val 50000" name="adj1"/>
            </a:avLst>
          </a:prstGeom>
          <a:noFill/>
          <a:ln cap="flat" cmpd="sng" w="9525">
            <a:solidFill>
              <a:schemeClr val="dk2"/>
            </a:solidFill>
            <a:prstDash val="solid"/>
            <a:round/>
            <a:headEnd len="med" w="med" type="stealth"/>
            <a:tailEnd len="med" w="med" type="none"/>
          </a:ln>
        </p:spPr>
      </p:cxnSp>
      <p:sp>
        <p:nvSpPr>
          <p:cNvPr id="178" name="Google Shape;178;p26"/>
          <p:cNvSpPr txBox="1"/>
          <p:nvPr/>
        </p:nvSpPr>
        <p:spPr>
          <a:xfrm>
            <a:off x="1973500" y="3255300"/>
            <a:ext cx="1020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t>False</a:t>
            </a:r>
            <a:endParaRPr sz="1300"/>
          </a:p>
          <a:p>
            <a:pPr indent="0" lvl="0" marL="0" rtl="0" algn="l">
              <a:spcBef>
                <a:spcPts val="0"/>
              </a:spcBef>
              <a:spcAft>
                <a:spcPts val="0"/>
              </a:spcAft>
              <a:buNone/>
            </a:pPr>
            <a:r>
              <a:rPr lang="en" sz="1300"/>
              <a:t>Negatives</a:t>
            </a:r>
            <a:endParaRPr sz="1300"/>
          </a:p>
        </p:txBody>
      </p:sp>
      <p:cxnSp>
        <p:nvCxnSpPr>
          <p:cNvPr id="179" name="Google Shape;179;p26"/>
          <p:cNvCxnSpPr/>
          <p:nvPr/>
        </p:nvCxnSpPr>
        <p:spPr>
          <a:xfrm flipH="1">
            <a:off x="5113800" y="2662200"/>
            <a:ext cx="1252800" cy="194400"/>
          </a:xfrm>
          <a:prstGeom prst="bentConnector3">
            <a:avLst>
              <a:gd fmla="val 50000" name="adj1"/>
            </a:avLst>
          </a:prstGeom>
          <a:noFill/>
          <a:ln cap="flat" cmpd="sng" w="9525">
            <a:solidFill>
              <a:schemeClr val="dk2"/>
            </a:solidFill>
            <a:prstDash val="solid"/>
            <a:round/>
            <a:headEnd len="med" w="med" type="none"/>
            <a:tailEnd len="med" w="med" type="stealth"/>
          </a:ln>
        </p:spPr>
      </p:cxnSp>
      <p:sp>
        <p:nvSpPr>
          <p:cNvPr id="180" name="Google Shape;180;p26"/>
          <p:cNvSpPr txBox="1"/>
          <p:nvPr/>
        </p:nvSpPr>
        <p:spPr>
          <a:xfrm>
            <a:off x="6402450" y="2437950"/>
            <a:ext cx="1020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t>False </a:t>
            </a:r>
            <a:r>
              <a:rPr lang="en" sz="1300"/>
              <a:t>Positives</a:t>
            </a:r>
            <a:endParaRPr sz="1300"/>
          </a:p>
        </p:txBody>
      </p:sp>
      <p:cxnSp>
        <p:nvCxnSpPr>
          <p:cNvPr id="181" name="Google Shape;181;p26"/>
          <p:cNvCxnSpPr/>
          <p:nvPr/>
        </p:nvCxnSpPr>
        <p:spPr>
          <a:xfrm rot="10800000">
            <a:off x="5135273" y="3354229"/>
            <a:ext cx="1296900" cy="196800"/>
          </a:xfrm>
          <a:prstGeom prst="bentConnector3">
            <a:avLst>
              <a:gd fmla="val 50000" name="adj1"/>
            </a:avLst>
          </a:prstGeom>
          <a:noFill/>
          <a:ln cap="flat" cmpd="sng" w="9525">
            <a:solidFill>
              <a:schemeClr val="dk2"/>
            </a:solidFill>
            <a:prstDash val="solid"/>
            <a:round/>
            <a:headEnd len="med" w="med" type="none"/>
            <a:tailEnd len="med" w="med" type="stealth"/>
          </a:ln>
        </p:spPr>
      </p:cxnSp>
      <p:sp>
        <p:nvSpPr>
          <p:cNvPr id="182" name="Google Shape;182;p26"/>
          <p:cNvSpPr txBox="1"/>
          <p:nvPr/>
        </p:nvSpPr>
        <p:spPr>
          <a:xfrm>
            <a:off x="6474700" y="3255300"/>
            <a:ext cx="1020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t>True Negatives</a:t>
            </a:r>
            <a:endParaRPr sz="13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7"/>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Next Steps</a:t>
            </a:r>
            <a:endParaRPr/>
          </a:p>
        </p:txBody>
      </p:sp>
      <p:sp>
        <p:nvSpPr>
          <p:cNvPr id="188" name="Google Shape;188;p27"/>
          <p:cNvSpPr txBox="1"/>
          <p:nvPr>
            <p:ph idx="1" type="subTitle"/>
          </p:nvPr>
        </p:nvSpPr>
        <p:spPr>
          <a:xfrm>
            <a:off x="457100" y="818600"/>
            <a:ext cx="8229300" cy="3588300"/>
          </a:xfrm>
          <a:prstGeom prst="rect">
            <a:avLst/>
          </a:prstGeom>
        </p:spPr>
        <p:txBody>
          <a:bodyPr anchorCtr="0" anchor="ctr" bIns="0" lIns="0" spcFirstLastPara="1" rIns="0" wrap="square" tIns="0">
            <a:noAutofit/>
          </a:bodyPr>
          <a:lstStyle/>
          <a:p>
            <a:pPr indent="-317500" lvl="0" marL="457200" rtl="0" algn="l">
              <a:spcBef>
                <a:spcPts val="800"/>
              </a:spcBef>
              <a:spcAft>
                <a:spcPts val="0"/>
              </a:spcAft>
              <a:buSzPts val="1400"/>
              <a:buChar char="•"/>
            </a:pPr>
            <a:r>
              <a:rPr lang="en"/>
              <a:t>Better understand data set</a:t>
            </a:r>
            <a:endParaRPr/>
          </a:p>
          <a:p>
            <a:pPr indent="-317500" lvl="1" marL="914400" rtl="0" algn="l">
              <a:spcBef>
                <a:spcPts val="0"/>
              </a:spcBef>
              <a:spcAft>
                <a:spcPts val="0"/>
              </a:spcAft>
              <a:buSzPts val="1400"/>
              <a:buChar char="•"/>
            </a:pPr>
            <a:r>
              <a:rPr lang="en"/>
              <a:t>Consider as many features as possible, allowing better use of all the data available</a:t>
            </a:r>
            <a:endParaRPr/>
          </a:p>
          <a:p>
            <a:pPr indent="-317500" lvl="0" marL="457200" rtl="0" algn="l">
              <a:spcBef>
                <a:spcPts val="1000"/>
              </a:spcBef>
              <a:spcAft>
                <a:spcPts val="0"/>
              </a:spcAft>
              <a:buSzPts val="1400"/>
              <a:buChar char="•"/>
            </a:pPr>
            <a:r>
              <a:rPr lang="en"/>
              <a:t>The implementation of </a:t>
            </a:r>
            <a:r>
              <a:rPr b="1" lang="en"/>
              <a:t>Neural Networks</a:t>
            </a:r>
            <a:endParaRPr b="1"/>
          </a:p>
          <a:p>
            <a:pPr indent="-317500" lvl="1" marL="914400" rtl="0" algn="l">
              <a:spcBef>
                <a:spcPts val="0"/>
              </a:spcBef>
              <a:spcAft>
                <a:spcPts val="0"/>
              </a:spcAft>
              <a:buSzPts val="1400"/>
              <a:buChar char="•"/>
            </a:pPr>
            <a:r>
              <a:rPr lang="en"/>
              <a:t>This can be more effective in classifying outcomes</a:t>
            </a:r>
            <a:endParaRPr/>
          </a:p>
          <a:p>
            <a:pPr indent="-317500" lvl="0" marL="457200" rtl="0" algn="l">
              <a:spcBef>
                <a:spcPts val="1000"/>
              </a:spcBef>
              <a:spcAft>
                <a:spcPts val="0"/>
              </a:spcAft>
              <a:buSzPts val="1400"/>
              <a:buChar char="•"/>
            </a:pPr>
            <a:r>
              <a:rPr lang="en"/>
              <a:t>Work more closely with the POST study group</a:t>
            </a:r>
            <a:endParaRPr/>
          </a:p>
          <a:p>
            <a:pPr indent="-317500" lvl="1" marL="914400" rtl="0" algn="l">
              <a:spcBef>
                <a:spcPts val="0"/>
              </a:spcBef>
              <a:spcAft>
                <a:spcPts val="0"/>
              </a:spcAft>
              <a:buSzPts val="1400"/>
              <a:buChar char="•"/>
            </a:pPr>
            <a:r>
              <a:rPr lang="en"/>
              <a:t>Patient-desired outcomes might be more complex than a simple “did the patient wean off of opioids” so we would try to classify more patient-desired outcomes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8"/>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Conclusion</a:t>
            </a:r>
            <a:endParaRPr/>
          </a:p>
        </p:txBody>
      </p:sp>
      <p:sp>
        <p:nvSpPr>
          <p:cNvPr id="194" name="Google Shape;194;p28"/>
          <p:cNvSpPr txBox="1"/>
          <p:nvPr>
            <p:ph idx="1" type="subTitle"/>
          </p:nvPr>
        </p:nvSpPr>
        <p:spPr>
          <a:xfrm>
            <a:off x="457110" y="1203390"/>
            <a:ext cx="8229300" cy="2983200"/>
          </a:xfrm>
          <a:prstGeom prst="rect">
            <a:avLst/>
          </a:prstGeom>
        </p:spPr>
        <p:txBody>
          <a:bodyPr anchorCtr="0" anchor="ctr" bIns="0" lIns="0" spcFirstLastPara="1" rIns="0" wrap="square" tIns="0">
            <a:noAutofit/>
          </a:bodyPr>
          <a:lstStyle/>
          <a:p>
            <a:pPr indent="-317500" lvl="0" marL="457200" rtl="0" algn="l">
              <a:spcBef>
                <a:spcPts val="800"/>
              </a:spcBef>
              <a:spcAft>
                <a:spcPts val="0"/>
              </a:spcAft>
              <a:buSzPts val="1400"/>
              <a:buChar char="●"/>
            </a:pPr>
            <a:r>
              <a:rPr lang="en"/>
              <a:t>Lessons learned:</a:t>
            </a:r>
            <a:endParaRPr/>
          </a:p>
          <a:p>
            <a:pPr indent="-317500" lvl="1" marL="914400" rtl="0" algn="l">
              <a:spcBef>
                <a:spcPts val="0"/>
              </a:spcBef>
              <a:spcAft>
                <a:spcPts val="0"/>
              </a:spcAft>
              <a:buSzPts val="1400"/>
              <a:buChar char="○"/>
            </a:pPr>
            <a:r>
              <a:rPr lang="en"/>
              <a:t>Importance of data cleaning</a:t>
            </a:r>
            <a:endParaRPr/>
          </a:p>
          <a:p>
            <a:pPr indent="-317500" lvl="1" marL="914400" rtl="0" algn="l">
              <a:spcBef>
                <a:spcPts val="0"/>
              </a:spcBef>
              <a:spcAft>
                <a:spcPts val="0"/>
              </a:spcAft>
              <a:buSzPts val="1400"/>
              <a:buChar char="○"/>
            </a:pPr>
            <a:r>
              <a:rPr lang="en"/>
              <a:t>Software </a:t>
            </a:r>
            <a:r>
              <a:rPr lang="en"/>
              <a:t>development</a:t>
            </a:r>
            <a:r>
              <a:rPr lang="en"/>
              <a:t> and machine learning best practices</a:t>
            </a:r>
            <a:endParaRPr/>
          </a:p>
          <a:p>
            <a:pPr indent="-317500" lvl="1" marL="914400" rtl="0" algn="l">
              <a:spcBef>
                <a:spcPts val="0"/>
              </a:spcBef>
              <a:spcAft>
                <a:spcPts val="0"/>
              </a:spcAft>
              <a:buSzPts val="1400"/>
              <a:buChar char="○"/>
            </a:pPr>
            <a:r>
              <a:rPr lang="en"/>
              <a:t>Agile Software Development</a:t>
            </a:r>
            <a:endParaRPr/>
          </a:p>
          <a:p>
            <a:pPr indent="-317500" lvl="1" marL="914400" rtl="0" algn="l">
              <a:spcBef>
                <a:spcPts val="0"/>
              </a:spcBef>
              <a:spcAft>
                <a:spcPts val="0"/>
              </a:spcAft>
              <a:buSzPts val="1400"/>
              <a:buChar char="○"/>
            </a:pPr>
            <a:r>
              <a:rPr lang="en"/>
              <a:t>Project management practices</a:t>
            </a:r>
            <a:endParaRPr/>
          </a:p>
          <a:p>
            <a:pPr indent="-317500" lvl="1" marL="914400" rtl="0" algn="l">
              <a:spcBef>
                <a:spcPts val="0"/>
              </a:spcBef>
              <a:spcAft>
                <a:spcPts val="0"/>
              </a:spcAft>
              <a:buSzPts val="1400"/>
              <a:buChar char="○"/>
            </a:pPr>
            <a:r>
              <a:rPr lang="en"/>
              <a:t>Industry tools (Git etc.)</a:t>
            </a:r>
            <a:endParaRPr/>
          </a:p>
          <a:p>
            <a:pPr indent="-317500" lvl="0" marL="457200" rtl="0" algn="l">
              <a:spcBef>
                <a:spcPts val="0"/>
              </a:spcBef>
              <a:spcAft>
                <a:spcPts val="0"/>
              </a:spcAft>
              <a:buSzPts val="1400"/>
              <a:buChar char="●"/>
            </a:pPr>
            <a:r>
              <a:rPr lang="en"/>
              <a:t>Did we reach our goal?</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9"/>
          <p:cNvSpPr txBox="1"/>
          <p:nvPr>
            <p:ph type="title"/>
          </p:nvPr>
        </p:nvSpPr>
        <p:spPr>
          <a:xfrm>
            <a:off x="2608801" y="1979725"/>
            <a:ext cx="3926400" cy="858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grpSp>
        <p:nvGrpSpPr>
          <p:cNvPr id="66" name="Google Shape;66;p15"/>
          <p:cNvGrpSpPr/>
          <p:nvPr/>
        </p:nvGrpSpPr>
        <p:grpSpPr>
          <a:xfrm>
            <a:off x="144312" y="420752"/>
            <a:ext cx="1459572" cy="1986109"/>
            <a:chOff x="3669242" y="1449921"/>
            <a:chExt cx="1936800" cy="2635495"/>
          </a:xfrm>
        </p:grpSpPr>
        <p:pic>
          <p:nvPicPr>
            <p:cNvPr id="67" name="Google Shape;67;p15"/>
            <p:cNvPicPr preferRelativeResize="0"/>
            <p:nvPr/>
          </p:nvPicPr>
          <p:blipFill rotWithShape="1">
            <a:blip r:embed="rId3">
              <a:alphaModFix/>
            </a:blip>
            <a:srcRect b="0" l="6453" r="6461" t="0"/>
            <a:stretch/>
          </p:blipFill>
          <p:spPr>
            <a:xfrm>
              <a:off x="3744925" y="1449921"/>
              <a:ext cx="1746600" cy="1736700"/>
            </a:xfrm>
            <a:prstGeom prst="ellipse">
              <a:avLst/>
            </a:prstGeom>
            <a:noFill/>
            <a:ln>
              <a:noFill/>
            </a:ln>
            <a:effectLst>
              <a:outerShdw blurRad="57150" rotWithShape="0" algn="bl" dir="5400000" dist="19050">
                <a:srgbClr val="000000">
                  <a:alpha val="50000"/>
                </a:srgbClr>
              </a:outerShdw>
            </a:effectLst>
          </p:spPr>
        </p:pic>
        <p:sp>
          <p:nvSpPr>
            <p:cNvPr id="68" name="Google Shape;68;p15"/>
            <p:cNvSpPr txBox="1"/>
            <p:nvPr/>
          </p:nvSpPr>
          <p:spPr>
            <a:xfrm>
              <a:off x="3669242" y="3186615"/>
              <a:ext cx="1936800" cy="89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t>Hafez Issa</a:t>
              </a:r>
              <a:endParaRPr b="1"/>
            </a:p>
            <a:p>
              <a:pPr indent="0" lvl="0" marL="0" rtl="0" algn="ctr">
                <a:spcBef>
                  <a:spcPts val="0"/>
                </a:spcBef>
                <a:spcAft>
                  <a:spcPts val="0"/>
                </a:spcAft>
                <a:buNone/>
              </a:pPr>
              <a:r>
                <a:rPr lang="en" sz="900"/>
                <a:t>Software &amp; Biomedical </a:t>
              </a:r>
              <a:r>
                <a:rPr lang="en" sz="900"/>
                <a:t>Engineer</a:t>
              </a:r>
              <a:r>
                <a:rPr lang="en" sz="900"/>
                <a:t>ing IV</a:t>
              </a:r>
              <a:endParaRPr sz="900"/>
            </a:p>
          </p:txBody>
        </p:sp>
      </p:grpSp>
      <p:grpSp>
        <p:nvGrpSpPr>
          <p:cNvPr id="69" name="Google Shape;69;p15"/>
          <p:cNvGrpSpPr/>
          <p:nvPr/>
        </p:nvGrpSpPr>
        <p:grpSpPr>
          <a:xfrm>
            <a:off x="6298638" y="2270337"/>
            <a:ext cx="1459800" cy="1710200"/>
            <a:chOff x="4534800" y="63375"/>
            <a:chExt cx="1459800" cy="1710200"/>
          </a:xfrm>
        </p:grpSpPr>
        <p:pic>
          <p:nvPicPr>
            <p:cNvPr id="70" name="Google Shape;70;p15"/>
            <p:cNvPicPr preferRelativeResize="0"/>
            <p:nvPr/>
          </p:nvPicPr>
          <p:blipFill rotWithShape="1">
            <a:blip r:embed="rId4">
              <a:alphaModFix/>
            </a:blip>
            <a:srcRect b="0" l="15692" r="15692" t="0"/>
            <a:stretch/>
          </p:blipFill>
          <p:spPr>
            <a:xfrm>
              <a:off x="4606309" y="63375"/>
              <a:ext cx="1316700" cy="1277100"/>
            </a:xfrm>
            <a:prstGeom prst="flowChartConnector">
              <a:avLst/>
            </a:prstGeom>
            <a:noFill/>
            <a:ln>
              <a:noFill/>
            </a:ln>
            <a:effectLst>
              <a:outerShdw blurRad="57150" rotWithShape="0" algn="bl" dir="5400000" dist="19050">
                <a:srgbClr val="000000">
                  <a:alpha val="50000"/>
                </a:srgbClr>
              </a:outerShdw>
            </a:effectLst>
          </p:spPr>
        </p:pic>
        <p:sp>
          <p:nvSpPr>
            <p:cNvPr id="71" name="Google Shape;71;p15"/>
            <p:cNvSpPr txBox="1"/>
            <p:nvPr/>
          </p:nvSpPr>
          <p:spPr>
            <a:xfrm>
              <a:off x="4534800" y="1340375"/>
              <a:ext cx="1459800" cy="43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dk1"/>
                  </a:solidFill>
                </a:rPr>
                <a:t>Emily Perica</a:t>
              </a:r>
              <a:endParaRPr b="1">
                <a:solidFill>
                  <a:schemeClr val="dk1"/>
                </a:solidFill>
              </a:endParaRPr>
            </a:p>
            <a:p>
              <a:pPr indent="0" lvl="0" marL="0" rtl="0" algn="ctr">
                <a:spcBef>
                  <a:spcPts val="0"/>
                </a:spcBef>
                <a:spcAft>
                  <a:spcPts val="0"/>
                </a:spcAft>
                <a:buClr>
                  <a:schemeClr val="dk1"/>
                </a:buClr>
                <a:buSzPts val="1100"/>
                <a:buFont typeface="Arial"/>
                <a:buNone/>
              </a:pPr>
              <a:r>
                <a:rPr lang="en" sz="900">
                  <a:solidFill>
                    <a:schemeClr val="dk1"/>
                  </a:solidFill>
                </a:rPr>
                <a:t>Software Engineering II</a:t>
              </a:r>
              <a:endParaRPr sz="1300"/>
            </a:p>
          </p:txBody>
        </p:sp>
      </p:grpSp>
      <p:grpSp>
        <p:nvGrpSpPr>
          <p:cNvPr id="72" name="Google Shape;72;p15"/>
          <p:cNvGrpSpPr/>
          <p:nvPr/>
        </p:nvGrpSpPr>
        <p:grpSpPr>
          <a:xfrm>
            <a:off x="7494213" y="412006"/>
            <a:ext cx="1596000" cy="1740581"/>
            <a:chOff x="6989625" y="2507394"/>
            <a:chExt cx="1596000" cy="1740581"/>
          </a:xfrm>
        </p:grpSpPr>
        <p:pic>
          <p:nvPicPr>
            <p:cNvPr id="73" name="Google Shape;73;p15"/>
            <p:cNvPicPr preferRelativeResize="0"/>
            <p:nvPr/>
          </p:nvPicPr>
          <p:blipFill rotWithShape="1">
            <a:blip r:embed="rId5">
              <a:alphaModFix/>
            </a:blip>
            <a:srcRect b="19151" l="1877" r="6989" t="23231"/>
            <a:stretch/>
          </p:blipFill>
          <p:spPr>
            <a:xfrm>
              <a:off x="7129272" y="2507394"/>
              <a:ext cx="1316714" cy="1334989"/>
            </a:xfrm>
            <a:prstGeom prst="flowChartConnector">
              <a:avLst/>
            </a:prstGeom>
            <a:noFill/>
            <a:ln>
              <a:noFill/>
            </a:ln>
            <a:effectLst>
              <a:outerShdw blurRad="57150" rotWithShape="0" algn="bl" dir="5400000" dist="19050">
                <a:srgbClr val="000000">
                  <a:alpha val="50000"/>
                </a:srgbClr>
              </a:outerShdw>
            </a:effectLst>
          </p:spPr>
        </p:pic>
        <p:sp>
          <p:nvSpPr>
            <p:cNvPr id="74" name="Google Shape;74;p15"/>
            <p:cNvSpPr txBox="1"/>
            <p:nvPr/>
          </p:nvSpPr>
          <p:spPr>
            <a:xfrm>
              <a:off x="6989625" y="3842375"/>
              <a:ext cx="1596000" cy="40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Edward Zhuang</a:t>
              </a:r>
              <a:endParaRPr b="1"/>
            </a:p>
            <a:p>
              <a:pPr indent="0" lvl="0" marL="0" rtl="0" algn="ctr">
                <a:spcBef>
                  <a:spcPts val="0"/>
                </a:spcBef>
                <a:spcAft>
                  <a:spcPts val="0"/>
                </a:spcAft>
                <a:buNone/>
              </a:pPr>
              <a:r>
                <a:rPr lang="en" sz="900"/>
                <a:t>Software Engineering III</a:t>
              </a:r>
              <a:endParaRPr sz="900"/>
            </a:p>
          </p:txBody>
        </p:sp>
      </p:grpSp>
      <p:grpSp>
        <p:nvGrpSpPr>
          <p:cNvPr id="75" name="Google Shape;75;p15"/>
          <p:cNvGrpSpPr/>
          <p:nvPr/>
        </p:nvGrpSpPr>
        <p:grpSpPr>
          <a:xfrm>
            <a:off x="1191917" y="2235674"/>
            <a:ext cx="1645022" cy="1641317"/>
            <a:chOff x="6774177" y="18971"/>
            <a:chExt cx="2273700" cy="2275499"/>
          </a:xfrm>
        </p:grpSpPr>
        <p:pic>
          <p:nvPicPr>
            <p:cNvPr id="76" name="Google Shape;76;p15"/>
            <p:cNvPicPr preferRelativeResize="0"/>
            <p:nvPr/>
          </p:nvPicPr>
          <p:blipFill rotWithShape="1">
            <a:blip r:embed="rId6">
              <a:alphaModFix/>
            </a:blip>
            <a:srcRect b="44459" l="0" r="0" t="9658"/>
            <a:stretch/>
          </p:blipFill>
          <p:spPr>
            <a:xfrm>
              <a:off x="7033050" y="18971"/>
              <a:ext cx="1746600" cy="1736700"/>
            </a:xfrm>
            <a:prstGeom prst="ellipse">
              <a:avLst/>
            </a:prstGeom>
            <a:noFill/>
            <a:ln>
              <a:noFill/>
            </a:ln>
            <a:effectLst>
              <a:outerShdw blurRad="57150" rotWithShape="0" algn="bl" dir="5400000" dist="19050">
                <a:srgbClr val="000000">
                  <a:alpha val="50000"/>
                </a:srgbClr>
              </a:outerShdw>
            </a:effectLst>
          </p:spPr>
        </p:pic>
        <p:sp>
          <p:nvSpPr>
            <p:cNvPr id="77" name="Google Shape;77;p15"/>
            <p:cNvSpPr txBox="1"/>
            <p:nvPr/>
          </p:nvSpPr>
          <p:spPr>
            <a:xfrm>
              <a:off x="6774177" y="1755670"/>
              <a:ext cx="2273700" cy="538800"/>
            </a:xfrm>
            <a:prstGeom prst="rect">
              <a:avLst/>
            </a:prstGeom>
            <a:noFill/>
            <a:ln>
              <a:noFill/>
            </a:ln>
          </p:spPr>
          <p:txBody>
            <a:bodyPr anchorCtr="0" anchor="t" bIns="91425" lIns="91425" spcFirstLastPara="1" rIns="91425" wrap="square" tIns="91425">
              <a:noAutofit/>
            </a:bodyPr>
            <a:lstStyle/>
            <a:p>
              <a:pPr indent="0" lvl="0" marL="0" rtl="0" algn="ctr">
                <a:spcBef>
                  <a:spcPts val="800"/>
                </a:spcBef>
                <a:spcAft>
                  <a:spcPts val="0"/>
                </a:spcAft>
                <a:buClr>
                  <a:schemeClr val="dk1"/>
                </a:buClr>
                <a:buSzPts val="1800"/>
                <a:buFont typeface="Arial"/>
                <a:buNone/>
              </a:pPr>
              <a:r>
                <a:rPr b="1" lang="en">
                  <a:solidFill>
                    <a:schemeClr val="dk1"/>
                  </a:solidFill>
                </a:rPr>
                <a:t>Nicholas Mateus</a:t>
              </a:r>
              <a:endParaRPr b="1" sz="1000">
                <a:solidFill>
                  <a:schemeClr val="dk1"/>
                </a:solidFill>
              </a:endParaRPr>
            </a:p>
            <a:p>
              <a:pPr indent="0" lvl="0" marL="0" rtl="0" algn="ctr">
                <a:spcBef>
                  <a:spcPts val="0"/>
                </a:spcBef>
                <a:spcAft>
                  <a:spcPts val="0"/>
                </a:spcAft>
                <a:buNone/>
              </a:pPr>
              <a:r>
                <a:rPr lang="en" sz="900"/>
                <a:t>Computer Engineering IV</a:t>
              </a:r>
              <a:endParaRPr sz="900"/>
            </a:p>
          </p:txBody>
        </p:sp>
      </p:grpSp>
      <p:grpSp>
        <p:nvGrpSpPr>
          <p:cNvPr id="78" name="Google Shape;78;p15"/>
          <p:cNvGrpSpPr/>
          <p:nvPr/>
        </p:nvGrpSpPr>
        <p:grpSpPr>
          <a:xfrm>
            <a:off x="3786875" y="2227009"/>
            <a:ext cx="1693200" cy="1853466"/>
            <a:chOff x="3864938" y="1824934"/>
            <a:chExt cx="1693200" cy="1853466"/>
          </a:xfrm>
        </p:grpSpPr>
        <p:pic>
          <p:nvPicPr>
            <p:cNvPr id="79" name="Google Shape;79;p15"/>
            <p:cNvPicPr preferRelativeResize="0"/>
            <p:nvPr/>
          </p:nvPicPr>
          <p:blipFill rotWithShape="1">
            <a:blip r:embed="rId3">
              <a:alphaModFix/>
            </a:blip>
            <a:srcRect b="0" l="6453" r="6461" t="0"/>
            <a:stretch/>
          </p:blipFill>
          <p:spPr>
            <a:xfrm>
              <a:off x="4051679" y="1824934"/>
              <a:ext cx="1319700" cy="1316700"/>
            </a:xfrm>
            <a:prstGeom prst="ellipse">
              <a:avLst/>
            </a:prstGeom>
            <a:noFill/>
            <a:ln>
              <a:noFill/>
            </a:ln>
            <a:effectLst>
              <a:outerShdw blurRad="57150" rotWithShape="0" algn="bl" dir="5400000" dist="19050">
                <a:srgbClr val="000000">
                  <a:alpha val="50000"/>
                </a:srgbClr>
              </a:outerShdw>
            </a:effectLst>
          </p:spPr>
        </p:pic>
        <p:sp>
          <p:nvSpPr>
            <p:cNvPr id="80" name="Google Shape;80;p15"/>
            <p:cNvSpPr txBox="1"/>
            <p:nvPr/>
          </p:nvSpPr>
          <p:spPr>
            <a:xfrm>
              <a:off x="3864938" y="3141700"/>
              <a:ext cx="1693200" cy="53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Omar Muhammad</a:t>
              </a:r>
              <a:endParaRPr b="1"/>
            </a:p>
            <a:p>
              <a:pPr indent="0" lvl="0" marL="0" rtl="0" algn="ctr">
                <a:spcBef>
                  <a:spcPts val="0"/>
                </a:spcBef>
                <a:spcAft>
                  <a:spcPts val="0"/>
                </a:spcAft>
                <a:buNone/>
              </a:pPr>
              <a:r>
                <a:rPr lang="en" sz="900"/>
                <a:t>Software Engineering ll</a:t>
              </a:r>
              <a:endParaRPr sz="900"/>
            </a:p>
          </p:txBody>
        </p:sp>
      </p:grpSp>
      <p:grpSp>
        <p:nvGrpSpPr>
          <p:cNvPr id="81" name="Google Shape;81;p15"/>
          <p:cNvGrpSpPr/>
          <p:nvPr/>
        </p:nvGrpSpPr>
        <p:grpSpPr>
          <a:xfrm>
            <a:off x="2502313" y="411994"/>
            <a:ext cx="1459466" cy="1823763"/>
            <a:chOff x="1919267" y="1620275"/>
            <a:chExt cx="1932300" cy="2420389"/>
          </a:xfrm>
        </p:grpSpPr>
        <p:pic>
          <p:nvPicPr>
            <p:cNvPr id="82" name="Google Shape;82;p15"/>
            <p:cNvPicPr preferRelativeResize="0"/>
            <p:nvPr/>
          </p:nvPicPr>
          <p:blipFill>
            <a:blip r:embed="rId7">
              <a:alphaModFix/>
            </a:blip>
            <a:stretch>
              <a:fillRect/>
            </a:stretch>
          </p:blipFill>
          <p:spPr>
            <a:xfrm>
              <a:off x="1966350" y="1620275"/>
              <a:ext cx="1743300" cy="1743300"/>
            </a:xfrm>
            <a:prstGeom prst="ellipse">
              <a:avLst/>
            </a:prstGeom>
            <a:noFill/>
            <a:ln>
              <a:noFill/>
            </a:ln>
            <a:effectLst>
              <a:outerShdw blurRad="57150" rotWithShape="0" algn="bl" dir="5400000" dist="19050">
                <a:srgbClr val="000000">
                  <a:alpha val="50000"/>
                </a:srgbClr>
              </a:outerShdw>
            </a:effectLst>
          </p:spPr>
        </p:pic>
        <p:sp>
          <p:nvSpPr>
            <p:cNvPr id="83" name="Google Shape;83;p15"/>
            <p:cNvSpPr txBox="1"/>
            <p:nvPr/>
          </p:nvSpPr>
          <p:spPr>
            <a:xfrm>
              <a:off x="1919267" y="3363564"/>
              <a:ext cx="1932300" cy="6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Aidan Mathew</a:t>
              </a:r>
              <a:endParaRPr b="1"/>
            </a:p>
            <a:p>
              <a:pPr indent="0" lvl="0" marL="0" rtl="0" algn="ctr">
                <a:spcBef>
                  <a:spcPts val="0"/>
                </a:spcBef>
                <a:spcAft>
                  <a:spcPts val="0"/>
                </a:spcAft>
                <a:buNone/>
              </a:pPr>
              <a:r>
                <a:rPr lang="en" sz="900"/>
                <a:t>Computer Engineering &amp; Management II</a:t>
              </a:r>
              <a:endParaRPr sz="900"/>
            </a:p>
          </p:txBody>
        </p:sp>
      </p:grpSp>
      <p:grpSp>
        <p:nvGrpSpPr>
          <p:cNvPr id="84" name="Google Shape;84;p15"/>
          <p:cNvGrpSpPr/>
          <p:nvPr/>
        </p:nvGrpSpPr>
        <p:grpSpPr>
          <a:xfrm>
            <a:off x="5158642" y="420759"/>
            <a:ext cx="1316857" cy="1806232"/>
            <a:chOff x="7102750" y="2295921"/>
            <a:chExt cx="1746726" cy="2399989"/>
          </a:xfrm>
        </p:grpSpPr>
        <p:pic>
          <p:nvPicPr>
            <p:cNvPr id="85" name="Google Shape;85;p15"/>
            <p:cNvPicPr preferRelativeResize="0"/>
            <p:nvPr/>
          </p:nvPicPr>
          <p:blipFill rotWithShape="1">
            <a:blip r:embed="rId3">
              <a:alphaModFix/>
            </a:blip>
            <a:srcRect b="6579" l="138796" r="-125881" t="-6580"/>
            <a:stretch/>
          </p:blipFill>
          <p:spPr>
            <a:xfrm>
              <a:off x="7102750" y="2295921"/>
              <a:ext cx="1746600" cy="1736700"/>
            </a:xfrm>
            <a:prstGeom prst="ellipse">
              <a:avLst/>
            </a:prstGeom>
            <a:noFill/>
            <a:ln>
              <a:noFill/>
            </a:ln>
            <a:effectLst>
              <a:outerShdw blurRad="57150" rotWithShape="0" algn="bl" dir="5400000" dist="19050">
                <a:srgbClr val="000000">
                  <a:alpha val="50000"/>
                </a:srgbClr>
              </a:outerShdw>
            </a:effectLst>
          </p:spPr>
        </p:pic>
        <p:sp>
          <p:nvSpPr>
            <p:cNvPr id="86" name="Google Shape;86;p15"/>
            <p:cNvSpPr txBox="1"/>
            <p:nvPr/>
          </p:nvSpPr>
          <p:spPr>
            <a:xfrm>
              <a:off x="7102876" y="3987910"/>
              <a:ext cx="1746600" cy="70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Leiah Nay</a:t>
              </a:r>
              <a:endParaRPr b="1"/>
            </a:p>
            <a:p>
              <a:pPr indent="0" lvl="0" marL="0" rtl="0" algn="ctr">
                <a:spcBef>
                  <a:spcPts val="0"/>
                </a:spcBef>
                <a:spcAft>
                  <a:spcPts val="0"/>
                </a:spcAft>
                <a:buNone/>
              </a:pPr>
              <a:r>
                <a:rPr lang="en" sz="900"/>
                <a:t>Computer Science I</a:t>
              </a:r>
              <a:endParaRPr sz="900"/>
            </a:p>
          </p:txBody>
        </p:sp>
      </p:grpSp>
      <p:pic>
        <p:nvPicPr>
          <p:cNvPr id="87" name="Google Shape;87;p15"/>
          <p:cNvPicPr preferRelativeResize="0"/>
          <p:nvPr/>
        </p:nvPicPr>
        <p:blipFill>
          <a:blip r:embed="rId8">
            <a:alphaModFix/>
          </a:blip>
          <a:stretch>
            <a:fillRect/>
          </a:stretch>
        </p:blipFill>
        <p:spPr>
          <a:xfrm>
            <a:off x="3974975" y="2227000"/>
            <a:ext cx="1317000" cy="1325400"/>
          </a:xfrm>
          <a:prstGeom prst="ellipse">
            <a:avLst/>
          </a:prstGeom>
          <a:noFill/>
          <a:ln>
            <a:noFill/>
          </a:ln>
        </p:spPr>
      </p:pic>
      <p:pic>
        <p:nvPicPr>
          <p:cNvPr id="88" name="Google Shape;88;p15"/>
          <p:cNvPicPr preferRelativeResize="0"/>
          <p:nvPr/>
        </p:nvPicPr>
        <p:blipFill rotWithShape="1">
          <a:blip r:embed="rId9">
            <a:alphaModFix/>
          </a:blip>
          <a:srcRect b="19255" l="0" r="0" t="17070"/>
          <a:stretch/>
        </p:blipFill>
        <p:spPr>
          <a:xfrm>
            <a:off x="5192325" y="420751"/>
            <a:ext cx="1249500" cy="1325400"/>
          </a:xfrm>
          <a:prstGeom prst="ellipse">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title"/>
          </p:nvPr>
        </p:nvSpPr>
        <p:spPr>
          <a:xfrm>
            <a:off x="457360" y="10425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Table of Contents</a:t>
            </a:r>
            <a:endParaRPr/>
          </a:p>
        </p:txBody>
      </p:sp>
      <p:sp>
        <p:nvSpPr>
          <p:cNvPr id="94" name="Google Shape;94;p16"/>
          <p:cNvSpPr txBox="1"/>
          <p:nvPr>
            <p:ph idx="1" type="subTitle"/>
          </p:nvPr>
        </p:nvSpPr>
        <p:spPr>
          <a:xfrm>
            <a:off x="695025" y="810452"/>
            <a:ext cx="8322900" cy="3522600"/>
          </a:xfrm>
          <a:prstGeom prst="rect">
            <a:avLst/>
          </a:prstGeom>
        </p:spPr>
        <p:txBody>
          <a:bodyPr anchorCtr="0" anchor="t" bIns="0" lIns="0" spcFirstLastPara="1" rIns="0" wrap="square" tIns="0">
            <a:noAutofit/>
          </a:bodyPr>
          <a:lstStyle/>
          <a:p>
            <a:pPr indent="-336550" lvl="0" marL="457200" rtl="0" algn="l">
              <a:lnSpc>
                <a:spcPct val="115000"/>
              </a:lnSpc>
              <a:spcBef>
                <a:spcPts val="800"/>
              </a:spcBef>
              <a:spcAft>
                <a:spcPts val="0"/>
              </a:spcAft>
              <a:buSzPts val="1700"/>
              <a:buChar char="●"/>
            </a:pPr>
            <a:r>
              <a:rPr lang="en" sz="1900"/>
              <a:t>Background + Motivation</a:t>
            </a:r>
            <a:endParaRPr sz="1900"/>
          </a:p>
          <a:p>
            <a:pPr indent="-336550" lvl="0" marL="457200" rtl="0" algn="l">
              <a:lnSpc>
                <a:spcPct val="115000"/>
              </a:lnSpc>
              <a:spcBef>
                <a:spcPts val="0"/>
              </a:spcBef>
              <a:spcAft>
                <a:spcPts val="0"/>
              </a:spcAft>
              <a:buSzPts val="1700"/>
              <a:buChar char="●"/>
            </a:pPr>
            <a:r>
              <a:rPr lang="en" sz="1900"/>
              <a:t>The Goal</a:t>
            </a:r>
            <a:endParaRPr sz="1900"/>
          </a:p>
          <a:p>
            <a:pPr indent="-336550" lvl="0" marL="457200" rtl="0" algn="l">
              <a:lnSpc>
                <a:spcPct val="115000"/>
              </a:lnSpc>
              <a:spcBef>
                <a:spcPts val="0"/>
              </a:spcBef>
              <a:spcAft>
                <a:spcPts val="0"/>
              </a:spcAft>
              <a:buSzPts val="1700"/>
              <a:buChar char="●"/>
            </a:pPr>
            <a:r>
              <a:rPr lang="en" sz="1900"/>
              <a:t>Ethical Consideration</a:t>
            </a:r>
            <a:endParaRPr sz="1900"/>
          </a:p>
          <a:p>
            <a:pPr indent="-336550" lvl="0" marL="457200" rtl="0" algn="l">
              <a:lnSpc>
                <a:spcPct val="115000"/>
              </a:lnSpc>
              <a:spcBef>
                <a:spcPts val="0"/>
              </a:spcBef>
              <a:spcAft>
                <a:spcPts val="0"/>
              </a:spcAft>
              <a:buSzPts val="1700"/>
              <a:buChar char="●"/>
            </a:pPr>
            <a:r>
              <a:rPr lang="en" sz="1900"/>
              <a:t>Our Process</a:t>
            </a:r>
            <a:endParaRPr sz="1900"/>
          </a:p>
          <a:p>
            <a:pPr indent="-330200" lvl="1" marL="914400" rtl="0" algn="l">
              <a:lnSpc>
                <a:spcPct val="115000"/>
              </a:lnSpc>
              <a:spcBef>
                <a:spcPts val="0"/>
              </a:spcBef>
              <a:spcAft>
                <a:spcPts val="0"/>
              </a:spcAft>
              <a:buSzPts val="1600"/>
              <a:buChar char="○"/>
            </a:pPr>
            <a:r>
              <a:rPr lang="en" sz="1600"/>
              <a:t>Data Cleaning</a:t>
            </a:r>
            <a:endParaRPr sz="1600"/>
          </a:p>
          <a:p>
            <a:pPr indent="-330200" lvl="1" marL="914400" rtl="0" algn="l">
              <a:lnSpc>
                <a:spcPct val="115000"/>
              </a:lnSpc>
              <a:spcBef>
                <a:spcPts val="0"/>
              </a:spcBef>
              <a:spcAft>
                <a:spcPts val="0"/>
              </a:spcAft>
              <a:buSzPts val="1600"/>
              <a:buChar char="○"/>
            </a:pPr>
            <a:r>
              <a:rPr lang="en" sz="1600"/>
              <a:t>Feature Engineering: Labelling Patients</a:t>
            </a:r>
            <a:endParaRPr sz="1600"/>
          </a:p>
          <a:p>
            <a:pPr indent="-330200" lvl="1" marL="914400" rtl="0" algn="l">
              <a:lnSpc>
                <a:spcPct val="115000"/>
              </a:lnSpc>
              <a:spcBef>
                <a:spcPts val="0"/>
              </a:spcBef>
              <a:spcAft>
                <a:spcPts val="0"/>
              </a:spcAft>
              <a:buSzPts val="1600"/>
              <a:buChar char="○"/>
            </a:pPr>
            <a:r>
              <a:rPr lang="en" sz="1600"/>
              <a:t>Choosing an ML Model</a:t>
            </a:r>
            <a:endParaRPr sz="1600"/>
          </a:p>
          <a:p>
            <a:pPr indent="-336550" lvl="0" marL="457200" rtl="0" algn="l">
              <a:lnSpc>
                <a:spcPct val="115000"/>
              </a:lnSpc>
              <a:spcBef>
                <a:spcPts val="0"/>
              </a:spcBef>
              <a:spcAft>
                <a:spcPts val="0"/>
              </a:spcAft>
              <a:buSzPts val="1700"/>
              <a:buChar char="●"/>
            </a:pPr>
            <a:r>
              <a:rPr lang="en" sz="1900"/>
              <a:t>ML Solution</a:t>
            </a:r>
            <a:endParaRPr sz="1900"/>
          </a:p>
          <a:p>
            <a:pPr indent="-330200" lvl="1" marL="914400" rtl="0" algn="l">
              <a:lnSpc>
                <a:spcPct val="115000"/>
              </a:lnSpc>
              <a:spcBef>
                <a:spcPts val="0"/>
              </a:spcBef>
              <a:spcAft>
                <a:spcPts val="0"/>
              </a:spcAft>
              <a:buSzPts val="1600"/>
              <a:buChar char="○"/>
            </a:pPr>
            <a:r>
              <a:rPr lang="en" sz="1600"/>
              <a:t>Support Vector Machines</a:t>
            </a:r>
            <a:endParaRPr sz="1600"/>
          </a:p>
          <a:p>
            <a:pPr indent="-330200" lvl="1" marL="914400" rtl="0" algn="l">
              <a:lnSpc>
                <a:spcPct val="115000"/>
              </a:lnSpc>
              <a:spcBef>
                <a:spcPts val="0"/>
              </a:spcBef>
              <a:spcAft>
                <a:spcPts val="0"/>
              </a:spcAft>
              <a:buSzPts val="1600"/>
              <a:buChar char="○"/>
            </a:pPr>
            <a:r>
              <a:rPr lang="en" sz="1600"/>
              <a:t>Results</a:t>
            </a:r>
            <a:endParaRPr sz="1600"/>
          </a:p>
          <a:p>
            <a:pPr indent="-336550" lvl="0" marL="457200" rtl="0" algn="l">
              <a:lnSpc>
                <a:spcPct val="115000"/>
              </a:lnSpc>
              <a:spcBef>
                <a:spcPts val="0"/>
              </a:spcBef>
              <a:spcAft>
                <a:spcPts val="0"/>
              </a:spcAft>
              <a:buSzPts val="1700"/>
              <a:buChar char="●"/>
            </a:pPr>
            <a:r>
              <a:rPr lang="en" sz="1900"/>
              <a:t>Next Steps</a:t>
            </a:r>
            <a:endParaRPr sz="1900"/>
          </a:p>
          <a:p>
            <a:pPr indent="-336550" lvl="0" marL="457200" rtl="0" algn="l">
              <a:lnSpc>
                <a:spcPct val="115000"/>
              </a:lnSpc>
              <a:spcBef>
                <a:spcPts val="0"/>
              </a:spcBef>
              <a:spcAft>
                <a:spcPts val="0"/>
              </a:spcAft>
              <a:buSzPts val="1700"/>
              <a:buChar char="●"/>
            </a:pPr>
            <a:r>
              <a:rPr lang="en" sz="1900"/>
              <a:t>Conclusion</a:t>
            </a:r>
            <a:endParaRPr sz="1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7"/>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Background + Motivation</a:t>
            </a:r>
            <a:endParaRPr/>
          </a:p>
        </p:txBody>
      </p:sp>
      <p:sp>
        <p:nvSpPr>
          <p:cNvPr id="100" name="Google Shape;100;p17"/>
          <p:cNvSpPr txBox="1"/>
          <p:nvPr>
            <p:ph idx="1" type="subTitle"/>
          </p:nvPr>
        </p:nvSpPr>
        <p:spPr>
          <a:xfrm>
            <a:off x="230703" y="1203400"/>
            <a:ext cx="5443500" cy="3077100"/>
          </a:xfrm>
          <a:prstGeom prst="rect">
            <a:avLst/>
          </a:prstGeom>
        </p:spPr>
        <p:txBody>
          <a:bodyPr anchorCtr="0" anchor="ctr" bIns="0" lIns="0" spcFirstLastPara="1" rIns="0" wrap="square" tIns="0">
            <a:noAutofit/>
          </a:bodyPr>
          <a:lstStyle/>
          <a:p>
            <a:pPr indent="-317500" lvl="0" marL="457200" rtl="0" algn="l">
              <a:lnSpc>
                <a:spcPct val="115000"/>
              </a:lnSpc>
              <a:spcBef>
                <a:spcPts val="800"/>
              </a:spcBef>
              <a:spcAft>
                <a:spcPts val="0"/>
              </a:spcAft>
              <a:buSzPts val="1400"/>
              <a:buChar char="●"/>
            </a:pPr>
            <a:r>
              <a:rPr lang="en"/>
              <a:t>Tackling the opioid epidemic in Hamilton– in 2019, Hamilton’s opioid-related death rate was </a:t>
            </a:r>
            <a:r>
              <a:rPr b="1" lang="en"/>
              <a:t>75% higher</a:t>
            </a:r>
            <a:r>
              <a:rPr lang="en"/>
              <a:t> than the </a:t>
            </a:r>
            <a:r>
              <a:rPr lang="en"/>
              <a:t>provincial</a:t>
            </a:r>
            <a:r>
              <a:rPr lang="en"/>
              <a:t> rate</a:t>
            </a:r>
            <a:endParaRPr/>
          </a:p>
          <a:p>
            <a:pPr indent="-317500" lvl="0" marL="457200" rtl="0" algn="l">
              <a:lnSpc>
                <a:spcPct val="115000"/>
              </a:lnSpc>
              <a:spcBef>
                <a:spcPts val="0"/>
              </a:spcBef>
              <a:spcAft>
                <a:spcPts val="0"/>
              </a:spcAft>
              <a:buSzPts val="1400"/>
              <a:buChar char="●"/>
            </a:pPr>
            <a:r>
              <a:rPr lang="en"/>
              <a:t>Collaboration project with McMaster’s Faculty of Health Sciences</a:t>
            </a:r>
            <a:endParaRPr/>
          </a:p>
          <a:p>
            <a:pPr indent="-317500" lvl="1" marL="914400" rtl="0" algn="l">
              <a:lnSpc>
                <a:spcPct val="100000"/>
              </a:lnSpc>
              <a:spcBef>
                <a:spcPts val="0"/>
              </a:spcBef>
              <a:spcAft>
                <a:spcPts val="0"/>
              </a:spcAft>
              <a:buSzPts val="1400"/>
              <a:buChar char="○"/>
            </a:pPr>
            <a:r>
              <a:rPr lang="en"/>
              <a:t>Using data from their </a:t>
            </a:r>
            <a:r>
              <a:rPr b="1" lang="en"/>
              <a:t>POST study</a:t>
            </a:r>
            <a:r>
              <a:rPr lang="en"/>
              <a:t> under Dr. Samaan (Pharmacogenetics of Opioid Substitutions Treatment Response study)</a:t>
            </a:r>
            <a:endParaRPr/>
          </a:p>
        </p:txBody>
      </p:sp>
      <p:pic>
        <p:nvPicPr>
          <p:cNvPr id="101" name="Google Shape;101;p17"/>
          <p:cNvPicPr preferRelativeResize="0"/>
          <p:nvPr/>
        </p:nvPicPr>
        <p:blipFill>
          <a:blip r:embed="rId3">
            <a:alphaModFix/>
          </a:blip>
          <a:stretch>
            <a:fillRect/>
          </a:stretch>
        </p:blipFill>
        <p:spPr>
          <a:xfrm>
            <a:off x="5890278" y="1690200"/>
            <a:ext cx="2938597" cy="186165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 Goal</a:t>
            </a:r>
            <a:endParaRPr/>
          </a:p>
        </p:txBody>
      </p:sp>
      <p:sp>
        <p:nvSpPr>
          <p:cNvPr id="107" name="Google Shape;107;p18"/>
          <p:cNvSpPr txBox="1"/>
          <p:nvPr>
            <p:ph idx="1" type="subTitle"/>
          </p:nvPr>
        </p:nvSpPr>
        <p:spPr>
          <a:xfrm>
            <a:off x="457110" y="1203390"/>
            <a:ext cx="8229300" cy="2983200"/>
          </a:xfrm>
          <a:prstGeom prst="rect">
            <a:avLst/>
          </a:prstGeom>
        </p:spPr>
        <p:txBody>
          <a:bodyPr anchorCtr="0" anchor="ctr" bIns="0" lIns="0" spcFirstLastPara="1" rIns="0" wrap="square" tIns="0">
            <a:noAutofit/>
          </a:bodyPr>
          <a:lstStyle/>
          <a:p>
            <a:pPr indent="-317500" lvl="0" marL="457200" rtl="0" algn="l">
              <a:spcBef>
                <a:spcPts val="800"/>
              </a:spcBef>
              <a:spcAft>
                <a:spcPts val="0"/>
              </a:spcAft>
              <a:buSzPts val="1400"/>
              <a:buChar char="●"/>
            </a:pPr>
            <a:r>
              <a:rPr lang="en"/>
              <a:t>S</a:t>
            </a:r>
            <a:r>
              <a:rPr lang="en"/>
              <a:t>uccessfully train a classification machine learning model to predict whether a patient addicted to opioids will make a full recovery (using data from the POST study)</a:t>
            </a:r>
            <a:endParaRPr/>
          </a:p>
          <a:p>
            <a:pPr indent="0" lvl="0" marL="457200" rtl="0" algn="l">
              <a:spcBef>
                <a:spcPts val="800"/>
              </a:spcBef>
              <a:spcAft>
                <a:spcPts val="0"/>
              </a:spcAft>
              <a:buNone/>
            </a:pPr>
            <a:r>
              <a:t/>
            </a:r>
            <a:endParaRPr/>
          </a:p>
          <a:p>
            <a:pPr indent="-317500" lvl="0" marL="457200" rtl="0" algn="l">
              <a:spcBef>
                <a:spcPts val="800"/>
              </a:spcBef>
              <a:spcAft>
                <a:spcPts val="0"/>
              </a:spcAft>
              <a:buSzPts val="1400"/>
              <a:buChar char="●"/>
            </a:pPr>
            <a:r>
              <a:rPr lang="en"/>
              <a:t>Keep ethics + values in mind throughout duration of project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Ethical Considerations </a:t>
            </a:r>
            <a:endParaRPr/>
          </a:p>
        </p:txBody>
      </p:sp>
      <p:sp>
        <p:nvSpPr>
          <p:cNvPr id="113" name="Google Shape;113;p19"/>
          <p:cNvSpPr txBox="1"/>
          <p:nvPr>
            <p:ph idx="1" type="subTitle"/>
          </p:nvPr>
        </p:nvSpPr>
        <p:spPr>
          <a:xfrm>
            <a:off x="251925" y="1026525"/>
            <a:ext cx="5485800" cy="2983200"/>
          </a:xfrm>
          <a:prstGeom prst="rect">
            <a:avLst/>
          </a:prstGeom>
        </p:spPr>
        <p:txBody>
          <a:bodyPr anchorCtr="0" anchor="ctr" bIns="0" lIns="0" spcFirstLastPara="1" rIns="0" wrap="square" tIns="0">
            <a:noAutofit/>
          </a:bodyPr>
          <a:lstStyle/>
          <a:p>
            <a:pPr indent="-317500" lvl="0" marL="457200" rtl="0" algn="l">
              <a:lnSpc>
                <a:spcPct val="115000"/>
              </a:lnSpc>
              <a:spcBef>
                <a:spcPts val="800"/>
              </a:spcBef>
              <a:spcAft>
                <a:spcPts val="0"/>
              </a:spcAft>
              <a:buSzPts val="1400"/>
              <a:buChar char="●"/>
            </a:pPr>
            <a:r>
              <a:rPr lang="en"/>
              <a:t>Needed a </a:t>
            </a:r>
            <a:r>
              <a:rPr lang="en"/>
              <a:t>certificate</a:t>
            </a:r>
            <a:r>
              <a:rPr lang="en"/>
              <a:t> from the Hamilton Integrated Research Ethics Board before being granted access to this data</a:t>
            </a:r>
            <a:endParaRPr/>
          </a:p>
          <a:p>
            <a:pPr indent="-317500" lvl="0" marL="457200" rtl="0" algn="l">
              <a:lnSpc>
                <a:spcPct val="115000"/>
              </a:lnSpc>
              <a:spcBef>
                <a:spcPts val="0"/>
              </a:spcBef>
              <a:spcAft>
                <a:spcPts val="0"/>
              </a:spcAft>
              <a:buSzPts val="1400"/>
              <a:buChar char="●"/>
            </a:pPr>
            <a:r>
              <a:rPr lang="en"/>
              <a:t>Patients are organized via ID numbers rather than name</a:t>
            </a:r>
            <a:endParaRPr/>
          </a:p>
          <a:p>
            <a:pPr indent="-317500" lvl="0" marL="457200" rtl="0" algn="l">
              <a:lnSpc>
                <a:spcPct val="115000"/>
              </a:lnSpc>
              <a:spcBef>
                <a:spcPts val="0"/>
              </a:spcBef>
              <a:spcAft>
                <a:spcPts val="0"/>
              </a:spcAft>
              <a:buSzPts val="1400"/>
              <a:buChar char="●"/>
            </a:pPr>
            <a:r>
              <a:rPr lang="en"/>
              <a:t>The dataset includes some very sensitive information; important to recognize there are real people behind the numbers</a:t>
            </a:r>
            <a:endParaRPr/>
          </a:p>
        </p:txBody>
      </p:sp>
      <p:pic>
        <p:nvPicPr>
          <p:cNvPr id="114" name="Google Shape;114;p19"/>
          <p:cNvPicPr preferRelativeResize="0"/>
          <p:nvPr/>
        </p:nvPicPr>
        <p:blipFill>
          <a:blip r:embed="rId3">
            <a:alphaModFix/>
          </a:blip>
          <a:stretch>
            <a:fillRect/>
          </a:stretch>
        </p:blipFill>
        <p:spPr>
          <a:xfrm>
            <a:off x="5737725" y="670507"/>
            <a:ext cx="3101476" cy="343656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Overall Process</a:t>
            </a:r>
            <a:endParaRPr/>
          </a:p>
        </p:txBody>
      </p:sp>
      <p:sp>
        <p:nvSpPr>
          <p:cNvPr id="120" name="Google Shape;120;p20"/>
          <p:cNvSpPr txBox="1"/>
          <p:nvPr>
            <p:ph idx="1" type="subTitle"/>
          </p:nvPr>
        </p:nvSpPr>
        <p:spPr>
          <a:xfrm>
            <a:off x="457110" y="1203390"/>
            <a:ext cx="8229300" cy="2983200"/>
          </a:xfrm>
          <a:prstGeom prst="rect">
            <a:avLst/>
          </a:prstGeom>
        </p:spPr>
        <p:txBody>
          <a:bodyPr anchorCtr="0" anchor="ctr" bIns="0" lIns="0" spcFirstLastPara="1" rIns="0" wrap="square" tIns="0">
            <a:noAutofit/>
          </a:bodyPr>
          <a:lstStyle/>
          <a:p>
            <a:pPr indent="-317500" lvl="0" marL="457200" rtl="0" algn="l">
              <a:spcBef>
                <a:spcPts val="800"/>
              </a:spcBef>
              <a:spcAft>
                <a:spcPts val="0"/>
              </a:spcAft>
              <a:buSzPts val="1400"/>
              <a:buChar char="●"/>
            </a:pPr>
            <a:r>
              <a:rPr lang="en"/>
              <a:t>Spent a lot of time cleaning up data (using pandas, numpy)</a:t>
            </a:r>
            <a:endParaRPr/>
          </a:p>
          <a:p>
            <a:pPr indent="-317500" lvl="0" marL="457200" rtl="0" algn="l">
              <a:spcBef>
                <a:spcPts val="0"/>
              </a:spcBef>
              <a:spcAft>
                <a:spcPts val="0"/>
              </a:spcAft>
              <a:buSzPts val="1400"/>
              <a:buChar char="●"/>
            </a:pPr>
            <a:r>
              <a:rPr lang="en"/>
              <a:t>Created a labelling system to label successful patients vs. unsuccessful patients by analysing presence of opioids in urine over time</a:t>
            </a:r>
            <a:endParaRPr/>
          </a:p>
          <a:p>
            <a:pPr indent="-317500" lvl="0" marL="457200" rtl="0" algn="l">
              <a:spcBef>
                <a:spcPts val="0"/>
              </a:spcBef>
              <a:spcAft>
                <a:spcPts val="0"/>
              </a:spcAft>
              <a:buSzPts val="1400"/>
              <a:buChar char="●"/>
            </a:pPr>
            <a:r>
              <a:rPr lang="en"/>
              <a:t>Had to cut 3809 rows down to 1735; 2118 columns down to 428</a:t>
            </a:r>
            <a:endParaRPr/>
          </a:p>
          <a:p>
            <a:pPr indent="-317500" lvl="1" marL="914400" rtl="0" algn="l">
              <a:spcBef>
                <a:spcPts val="0"/>
              </a:spcBef>
              <a:spcAft>
                <a:spcPts val="0"/>
              </a:spcAft>
              <a:buSzPts val="1400"/>
              <a:buChar char="○"/>
            </a:pPr>
            <a:r>
              <a:rPr lang="en"/>
              <a:t>Rows representing patients, columns representing data variables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Bigger Picture</a:t>
            </a:r>
            <a:endParaRPr/>
          </a:p>
        </p:txBody>
      </p:sp>
      <p:pic>
        <p:nvPicPr>
          <p:cNvPr descr="Mimes x office spreadsheet Icon | Matrilineare Iconset | sora-meliae" id="126" name="Google Shape;126;p21"/>
          <p:cNvPicPr preferRelativeResize="0"/>
          <p:nvPr/>
        </p:nvPicPr>
        <p:blipFill>
          <a:blip r:embed="rId3">
            <a:alphaModFix/>
          </a:blip>
          <a:stretch>
            <a:fillRect/>
          </a:stretch>
        </p:blipFill>
        <p:spPr>
          <a:xfrm>
            <a:off x="509425" y="1121925"/>
            <a:ext cx="1047475" cy="1202075"/>
          </a:xfrm>
          <a:prstGeom prst="rect">
            <a:avLst/>
          </a:prstGeom>
          <a:noFill/>
          <a:ln>
            <a:noFill/>
          </a:ln>
        </p:spPr>
      </p:pic>
      <p:pic>
        <p:nvPicPr>
          <p:cNvPr descr="pandas (software) - Wikipedia" id="127" name="Google Shape;127;p21"/>
          <p:cNvPicPr preferRelativeResize="0"/>
          <p:nvPr/>
        </p:nvPicPr>
        <p:blipFill>
          <a:blip r:embed="rId4">
            <a:alphaModFix/>
          </a:blip>
          <a:stretch>
            <a:fillRect/>
          </a:stretch>
        </p:blipFill>
        <p:spPr>
          <a:xfrm>
            <a:off x="3487425" y="1794599"/>
            <a:ext cx="1656374" cy="669475"/>
          </a:xfrm>
          <a:prstGeom prst="rect">
            <a:avLst/>
          </a:prstGeom>
          <a:noFill/>
          <a:ln>
            <a:noFill/>
          </a:ln>
        </p:spPr>
      </p:pic>
      <p:pic>
        <p:nvPicPr>
          <p:cNvPr descr="NumPy Tutorial - Javatpoint" id="128" name="Google Shape;128;p21"/>
          <p:cNvPicPr preferRelativeResize="0"/>
          <p:nvPr/>
        </p:nvPicPr>
        <p:blipFill>
          <a:blip r:embed="rId5">
            <a:alphaModFix/>
          </a:blip>
          <a:stretch>
            <a:fillRect/>
          </a:stretch>
        </p:blipFill>
        <p:spPr>
          <a:xfrm>
            <a:off x="3964625" y="2491775"/>
            <a:ext cx="701950" cy="701950"/>
          </a:xfrm>
          <a:prstGeom prst="rect">
            <a:avLst/>
          </a:prstGeom>
          <a:noFill/>
          <a:ln>
            <a:noFill/>
          </a:ln>
        </p:spPr>
      </p:pic>
      <p:sp>
        <p:nvSpPr>
          <p:cNvPr id="129" name="Google Shape;129;p21"/>
          <p:cNvSpPr/>
          <p:nvPr/>
        </p:nvSpPr>
        <p:spPr>
          <a:xfrm>
            <a:off x="1679438" y="1390793"/>
            <a:ext cx="1685450" cy="394900"/>
          </a:xfrm>
          <a:custGeom>
            <a:rect b="b" l="l" r="r" t="t"/>
            <a:pathLst>
              <a:path extrusionOk="0" h="15796" w="67418">
                <a:moveTo>
                  <a:pt x="0" y="2778"/>
                </a:moveTo>
                <a:cubicBezTo>
                  <a:pt x="22379" y="-2021"/>
                  <a:pt x="53116" y="-2073"/>
                  <a:pt x="67418" y="15796"/>
                </a:cubicBezTo>
              </a:path>
            </a:pathLst>
          </a:custGeom>
          <a:noFill/>
          <a:ln cap="flat" cmpd="sng" w="9525">
            <a:solidFill>
              <a:schemeClr val="dk2"/>
            </a:solidFill>
            <a:prstDash val="solid"/>
            <a:round/>
            <a:headEnd len="med" w="med" type="none"/>
            <a:tailEnd len="med" w="med" type="stealth"/>
          </a:ln>
        </p:spPr>
      </p:sp>
      <p:pic>
        <p:nvPicPr>
          <p:cNvPr descr="File:Filter.svg - Wikimedia Commons" id="130" name="Google Shape;130;p21"/>
          <p:cNvPicPr preferRelativeResize="0"/>
          <p:nvPr/>
        </p:nvPicPr>
        <p:blipFill>
          <a:blip r:embed="rId6">
            <a:alphaModFix/>
          </a:blip>
          <a:stretch>
            <a:fillRect/>
          </a:stretch>
        </p:blipFill>
        <p:spPr>
          <a:xfrm>
            <a:off x="2270081" y="1208122"/>
            <a:ext cx="504175" cy="507950"/>
          </a:xfrm>
          <a:prstGeom prst="rect">
            <a:avLst/>
          </a:prstGeom>
          <a:noFill/>
          <a:ln>
            <a:noFill/>
          </a:ln>
        </p:spPr>
      </p:pic>
      <p:sp>
        <p:nvSpPr>
          <p:cNvPr id="131" name="Google Shape;131;p21"/>
          <p:cNvSpPr/>
          <p:nvPr/>
        </p:nvSpPr>
        <p:spPr>
          <a:xfrm>
            <a:off x="5242900" y="2798818"/>
            <a:ext cx="1685450" cy="394900"/>
          </a:xfrm>
          <a:custGeom>
            <a:rect b="b" l="l" r="r" t="t"/>
            <a:pathLst>
              <a:path extrusionOk="0" h="15796" w="67418">
                <a:moveTo>
                  <a:pt x="0" y="2778"/>
                </a:moveTo>
                <a:cubicBezTo>
                  <a:pt x="22379" y="-2021"/>
                  <a:pt x="53116" y="-2073"/>
                  <a:pt x="67418" y="15796"/>
                </a:cubicBezTo>
              </a:path>
            </a:pathLst>
          </a:custGeom>
          <a:noFill/>
          <a:ln cap="flat" cmpd="sng" w="9525">
            <a:solidFill>
              <a:schemeClr val="dk2"/>
            </a:solidFill>
            <a:prstDash val="solid"/>
            <a:round/>
            <a:headEnd len="med" w="med" type="none"/>
            <a:tailEnd len="med" w="med" type="stealth"/>
          </a:ln>
        </p:spPr>
      </p:sp>
      <p:pic>
        <p:nvPicPr>
          <p:cNvPr descr="File:Gear icon svg.svg - Wikimedia Commons" id="132" name="Google Shape;132;p21"/>
          <p:cNvPicPr preferRelativeResize="0"/>
          <p:nvPr/>
        </p:nvPicPr>
        <p:blipFill>
          <a:blip r:embed="rId7">
            <a:alphaModFix/>
          </a:blip>
          <a:stretch>
            <a:fillRect/>
          </a:stretch>
        </p:blipFill>
        <p:spPr>
          <a:xfrm>
            <a:off x="5833538" y="2571739"/>
            <a:ext cx="504175" cy="502313"/>
          </a:xfrm>
          <a:prstGeom prst="rect">
            <a:avLst/>
          </a:prstGeom>
          <a:noFill/>
          <a:ln>
            <a:noFill/>
          </a:ln>
        </p:spPr>
      </p:pic>
      <p:sp>
        <p:nvSpPr>
          <p:cNvPr id="133" name="Google Shape;133;p21"/>
          <p:cNvSpPr txBox="1"/>
          <p:nvPr/>
        </p:nvSpPr>
        <p:spPr>
          <a:xfrm>
            <a:off x="1868325" y="1692425"/>
            <a:ext cx="13077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Data Cleaning </a:t>
            </a:r>
            <a:endParaRPr sz="800"/>
          </a:p>
          <a:p>
            <a:pPr indent="0" lvl="0" marL="0" rtl="0" algn="ctr">
              <a:spcBef>
                <a:spcPts val="0"/>
              </a:spcBef>
              <a:spcAft>
                <a:spcPts val="0"/>
              </a:spcAft>
              <a:buNone/>
            </a:pPr>
            <a:r>
              <a:rPr lang="en" sz="800"/>
              <a:t>Feature Engineering</a:t>
            </a:r>
            <a:endParaRPr sz="800"/>
          </a:p>
        </p:txBody>
      </p:sp>
      <p:sp>
        <p:nvSpPr>
          <p:cNvPr id="134" name="Google Shape;134;p21"/>
          <p:cNvSpPr txBox="1"/>
          <p:nvPr/>
        </p:nvSpPr>
        <p:spPr>
          <a:xfrm>
            <a:off x="5431775" y="3135600"/>
            <a:ext cx="13077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Classifying and Predicting</a:t>
            </a:r>
            <a:endParaRPr sz="800"/>
          </a:p>
        </p:txBody>
      </p:sp>
      <p:pic>
        <p:nvPicPr>
          <p:cNvPr id="135" name="Google Shape;135;p21"/>
          <p:cNvPicPr preferRelativeResize="0"/>
          <p:nvPr/>
        </p:nvPicPr>
        <p:blipFill>
          <a:blip r:embed="rId8">
            <a:alphaModFix/>
          </a:blip>
          <a:stretch>
            <a:fillRect/>
          </a:stretch>
        </p:blipFill>
        <p:spPr>
          <a:xfrm>
            <a:off x="7074325" y="2937188"/>
            <a:ext cx="1685450" cy="126408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2"/>
          <p:cNvSpPr txBox="1"/>
          <p:nvPr>
            <p:ph type="title"/>
          </p:nvPr>
        </p:nvSpPr>
        <p:spPr>
          <a:xfrm>
            <a:off x="457100" y="372700"/>
            <a:ext cx="8229300" cy="449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Data Cleaning</a:t>
            </a:r>
            <a:endParaRPr/>
          </a:p>
        </p:txBody>
      </p:sp>
      <p:sp>
        <p:nvSpPr>
          <p:cNvPr id="141" name="Google Shape;141;p22"/>
          <p:cNvSpPr txBox="1"/>
          <p:nvPr>
            <p:ph idx="1" type="subTitle"/>
          </p:nvPr>
        </p:nvSpPr>
        <p:spPr>
          <a:xfrm>
            <a:off x="457100" y="754150"/>
            <a:ext cx="8229300" cy="2365200"/>
          </a:xfrm>
          <a:prstGeom prst="rect">
            <a:avLst/>
          </a:prstGeom>
        </p:spPr>
        <p:txBody>
          <a:bodyPr anchorCtr="0" anchor="ctr" bIns="0" lIns="0" spcFirstLastPara="1" rIns="0" wrap="square" tIns="0">
            <a:noAutofit/>
          </a:bodyPr>
          <a:lstStyle/>
          <a:p>
            <a:pPr indent="-317500" lvl="0" marL="457200" rtl="0" algn="l">
              <a:lnSpc>
                <a:spcPct val="115000"/>
              </a:lnSpc>
              <a:spcBef>
                <a:spcPts val="800"/>
              </a:spcBef>
              <a:spcAft>
                <a:spcPts val="0"/>
              </a:spcAft>
              <a:buSzPts val="1400"/>
              <a:buChar char="●"/>
            </a:pPr>
            <a:r>
              <a:rPr lang="en"/>
              <a:t>Wrote Python scripts using </a:t>
            </a:r>
            <a:r>
              <a:rPr i="1" lang="en"/>
              <a:t>pandas </a:t>
            </a:r>
            <a:r>
              <a:rPr lang="en"/>
              <a:t>to help remove irrelevant variables, fix noisy and inconsistent data, convert data to useful types, etc.</a:t>
            </a:r>
            <a:endParaRPr/>
          </a:p>
          <a:p>
            <a:pPr indent="-317500" lvl="0" marL="457200" rtl="0" algn="l">
              <a:lnSpc>
                <a:spcPct val="115000"/>
              </a:lnSpc>
              <a:spcBef>
                <a:spcPts val="0"/>
              </a:spcBef>
              <a:spcAft>
                <a:spcPts val="0"/>
              </a:spcAft>
              <a:buSzPts val="1400"/>
              <a:buChar char="●"/>
            </a:pPr>
            <a:r>
              <a:rPr lang="en"/>
              <a:t>Created numerous iterations of dataset, until we had a “final” clean set on which we could train a machine learning model</a:t>
            </a:r>
            <a:endParaRPr/>
          </a:p>
        </p:txBody>
      </p:sp>
      <p:pic>
        <p:nvPicPr>
          <p:cNvPr id="142" name="Google Shape;142;p22"/>
          <p:cNvPicPr preferRelativeResize="0"/>
          <p:nvPr/>
        </p:nvPicPr>
        <p:blipFill>
          <a:blip r:embed="rId3">
            <a:alphaModFix/>
          </a:blip>
          <a:stretch>
            <a:fillRect/>
          </a:stretch>
        </p:blipFill>
        <p:spPr>
          <a:xfrm>
            <a:off x="2508688" y="2830975"/>
            <a:ext cx="4126625" cy="1730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